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bg>
      <p:bgPr>
        <a:solidFill>
          <a:srgbClr val="003462"/>
        </a:solidFill>
      </p:bgPr>
    </p:bg>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47162"/>
            <a:ext cx="21971003" cy="636979"/>
          </a:xfrm>
          <a:prstGeom prst="rect">
            <a:avLst/>
          </a:prstGeom>
        </p:spPr>
        <p:txBody>
          <a:bodyPr lIns="45719" tIns="45719" rIns="45719" bIns="45719"/>
          <a:lstStyle>
            <a:lvl1pPr marL="0" indent="0" defTabSz="825500">
              <a:lnSpc>
                <a:spcPct val="100000"/>
              </a:lnSpc>
              <a:spcBef>
                <a:spcPts val="0"/>
              </a:spcBef>
              <a:buSzTx/>
              <a:buNone/>
              <a:defRPr b="1" sz="3600">
                <a:solidFill>
                  <a:srgbClr val="FFFFFF"/>
                </a:solidFill>
              </a:defRPr>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solidFill>
                  <a:srgbClr val="FFFFFF"/>
                </a:solidFill>
              </a:defRPr>
            </a:lvl1pPr>
          </a:lstStyle>
          <a:p>
            <a:pPr/>
            <a:r>
              <a:t>Presentation Title</a:t>
            </a:r>
          </a:p>
        </p:txBody>
      </p:sp>
      <p:sp>
        <p:nvSpPr>
          <p:cNvPr id="13" name="Body Level One…"/>
          <p:cNvSpPr txBox="1"/>
          <p:nvPr>
            <p:ph type="body" sz="quarter" idx="1" hasCustomPrompt="1"/>
          </p:nvPr>
        </p:nvSpPr>
        <p:spPr>
          <a:xfrm>
            <a:off x="1201342" y="7210490"/>
            <a:ext cx="21971001" cy="1905001"/>
          </a:xfrm>
          <a:prstGeom prst="rect">
            <a:avLst/>
          </a:prstGeom>
        </p:spPr>
        <p:txBody>
          <a:bodyPr/>
          <a:lstStyle>
            <a:lvl1pPr marL="0" indent="0" defTabSz="825500">
              <a:lnSpc>
                <a:spcPct val="100000"/>
              </a:lnSpc>
              <a:spcBef>
                <a:spcPts val="0"/>
              </a:spcBef>
              <a:buSzTx/>
              <a:buNone/>
              <a:defRPr b="1" sz="5500">
                <a:solidFill>
                  <a:schemeClr val="accent1"/>
                </a:solidFill>
              </a:defRPr>
            </a:lvl1pPr>
            <a:lvl2pPr marL="0" indent="457200" defTabSz="825500">
              <a:lnSpc>
                <a:spcPct val="100000"/>
              </a:lnSpc>
              <a:spcBef>
                <a:spcPts val="0"/>
              </a:spcBef>
              <a:buSzTx/>
              <a:buNone/>
              <a:defRPr b="1" sz="5500">
                <a:solidFill>
                  <a:schemeClr val="accent1"/>
                </a:solidFill>
              </a:defRPr>
            </a:lvl2pPr>
            <a:lvl3pPr marL="0" indent="914400" defTabSz="825500">
              <a:lnSpc>
                <a:spcPct val="100000"/>
              </a:lnSpc>
              <a:spcBef>
                <a:spcPts val="0"/>
              </a:spcBef>
              <a:buSzTx/>
              <a:buNone/>
              <a:defRPr b="1" sz="5500">
                <a:solidFill>
                  <a:schemeClr val="accent1"/>
                </a:solidFill>
              </a:defRPr>
            </a:lvl3pPr>
            <a:lvl4pPr marL="0" indent="1371600" defTabSz="825500">
              <a:lnSpc>
                <a:spcPct val="100000"/>
              </a:lnSpc>
              <a:spcBef>
                <a:spcPts val="0"/>
              </a:spcBef>
              <a:buSzTx/>
              <a:buNone/>
              <a:defRPr b="1" sz="5500">
                <a:solidFill>
                  <a:schemeClr val="accent1"/>
                </a:solidFill>
              </a:defRPr>
            </a:lvl4pPr>
            <a:lvl5pPr marL="0" indent="1828800" defTabSz="825500">
              <a:lnSpc>
                <a:spcPct val="100000"/>
              </a:lnSpc>
              <a:spcBef>
                <a:spcPts val="0"/>
              </a:spcBef>
              <a:buSzTx/>
              <a:buNone/>
              <a:defRPr b="1" sz="5500">
                <a:solidFill>
                  <a:schemeClr val="accent1"/>
                </a:solidFill>
              </a:defRPr>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952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solidFill>
                  <a:schemeClr val="accent1">
                    <a:hueOff val="114395"/>
                    <a:lumOff val="-24975"/>
                  </a:schemeClr>
                </a:solidFill>
              </a:defRPr>
            </a:lvl1pPr>
            <a:lvl2pPr marL="0" indent="457200" algn="ctr">
              <a:lnSpc>
                <a:spcPct val="80000"/>
              </a:lnSpc>
              <a:spcBef>
                <a:spcPts val="0"/>
              </a:spcBef>
              <a:buSzTx/>
              <a:buNone/>
              <a:defRPr b="1" spc="-250" sz="25000">
                <a:solidFill>
                  <a:schemeClr val="accent1">
                    <a:hueOff val="114395"/>
                    <a:lumOff val="-24975"/>
                  </a:schemeClr>
                </a:solidFill>
              </a:defRPr>
            </a:lvl2pPr>
            <a:lvl3pPr marL="0" indent="914400" algn="ctr">
              <a:lnSpc>
                <a:spcPct val="80000"/>
              </a:lnSpc>
              <a:spcBef>
                <a:spcPts val="0"/>
              </a:spcBef>
              <a:buSzTx/>
              <a:buNone/>
              <a:defRPr b="1" spc="-250" sz="25000">
                <a:solidFill>
                  <a:schemeClr val="accent1">
                    <a:hueOff val="114395"/>
                    <a:lumOff val="-24975"/>
                  </a:schemeClr>
                </a:solidFill>
              </a:defRPr>
            </a:lvl3pPr>
            <a:lvl4pPr marL="0" indent="1371600" algn="ctr">
              <a:lnSpc>
                <a:spcPct val="80000"/>
              </a:lnSpc>
              <a:spcBef>
                <a:spcPts val="0"/>
              </a:spcBef>
              <a:buSzTx/>
              <a:buNone/>
              <a:defRPr b="1" spc="-250" sz="25000">
                <a:solidFill>
                  <a:schemeClr val="accent1">
                    <a:hueOff val="114395"/>
                    <a:lumOff val="-24975"/>
                  </a:schemeClr>
                </a:solidFill>
              </a:defRPr>
            </a:lvl4pPr>
            <a:lvl5pPr marL="0" indent="1828800" algn="ctr">
              <a:lnSpc>
                <a:spcPct val="80000"/>
              </a:lnSpc>
              <a:spcBef>
                <a:spcPts val="0"/>
              </a:spcBef>
              <a:buSzTx/>
              <a:buNone/>
              <a:defRPr b="1" spc="-250" sz="25000">
                <a:solidFill>
                  <a:schemeClr val="accent1">
                    <a:hueOff val="114395"/>
                    <a:lumOff val="-24975"/>
                  </a:schemeClr>
                </a:solidFill>
              </a:defRPr>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1pPr>
            <a:lvl2pPr marL="638923" indent="-127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2pPr>
            <a:lvl3pPr marL="638923" indent="4445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3pPr>
            <a:lvl4pPr marL="638923" indent="9017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4pPr>
            <a:lvl5pPr marL="638923" indent="13589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Hot-air balloons viewed from below against a blue sky"/>
          <p:cNvSpPr/>
          <p:nvPr>
            <p:ph type="pic" sz="quarter" idx="21"/>
          </p:nvPr>
        </p:nvSpPr>
        <p:spPr>
          <a:xfrm>
            <a:off x="15436504" y="1270000"/>
            <a:ext cx="8167167" cy="5422900"/>
          </a:xfrm>
          <a:prstGeom prst="rect">
            <a:avLst/>
          </a:prstGeom>
        </p:spPr>
        <p:txBody>
          <a:bodyPr lIns="91439" tIns="45719" rIns="91439" bIns="45719">
            <a:noAutofit/>
          </a:bodyPr>
          <a:lstStyle/>
          <a:p>
            <a:pPr/>
          </a:p>
        </p:txBody>
      </p:sp>
      <p:sp>
        <p:nvSpPr>
          <p:cNvPr id="145" name="Close-up of the top of a hot-air balloon viewed from above"/>
          <p:cNvSpPr/>
          <p:nvPr>
            <p:ph type="pic" sz="quarter" idx="22"/>
          </p:nvPr>
        </p:nvSpPr>
        <p:spPr>
          <a:xfrm>
            <a:off x="15461772" y="7085972"/>
            <a:ext cx="8148414" cy="5432276"/>
          </a:xfrm>
          <a:prstGeom prst="rect">
            <a:avLst/>
          </a:prstGeom>
        </p:spPr>
        <p:txBody>
          <a:bodyPr lIns="91439" tIns="45719" rIns="91439" bIns="45719">
            <a:noAutofit/>
          </a:bodyPr>
          <a:lstStyle/>
          <a:p>
            <a:pPr/>
          </a:p>
        </p:txBody>
      </p:sp>
      <p:sp>
        <p:nvSpPr>
          <p:cNvPr id="146" name="Hot-air balloons viewed from below against a blue sky"/>
          <p:cNvSpPr/>
          <p:nvPr>
            <p:ph type="pic" idx="23"/>
          </p:nvPr>
        </p:nvSpPr>
        <p:spPr>
          <a:xfrm>
            <a:off x="-124635" y="1270000"/>
            <a:ext cx="16859219" cy="11239479"/>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Hot-air balloons viewed from below against a blue sky"/>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Close-up of the top of a hot-air balloon viewed from above"/>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solidFill>
                  <a:srgbClr val="FFFFFF"/>
                </a:solidFill>
              </a:defRPr>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solidFill>
                  <a:srgbClr val="FFFFFF"/>
                </a:solidFill>
              </a:defRPr>
            </a:lvl1pPr>
            <a:lvl2pPr marL="0" indent="457200" defTabSz="825500">
              <a:lnSpc>
                <a:spcPct val="100000"/>
              </a:lnSpc>
              <a:spcBef>
                <a:spcPts val="0"/>
              </a:spcBef>
              <a:buSzTx/>
              <a:buNone/>
              <a:defRPr b="1" sz="5500">
                <a:solidFill>
                  <a:srgbClr val="FFFFFF"/>
                </a:solidFill>
              </a:defRPr>
            </a:lvl2pPr>
            <a:lvl3pPr marL="0" indent="914400" defTabSz="825500">
              <a:lnSpc>
                <a:spcPct val="100000"/>
              </a:lnSpc>
              <a:spcBef>
                <a:spcPts val="0"/>
              </a:spcBef>
              <a:buSzTx/>
              <a:buNone/>
              <a:defRPr b="1" sz="5500">
                <a:solidFill>
                  <a:srgbClr val="FFFFFF"/>
                </a:solidFill>
              </a:defRPr>
            </a:lvl3pPr>
            <a:lvl4pPr marL="0" indent="1371600" defTabSz="825500">
              <a:lnSpc>
                <a:spcPct val="100000"/>
              </a:lnSpc>
              <a:spcBef>
                <a:spcPts val="0"/>
              </a:spcBef>
              <a:buSzTx/>
              <a:buNone/>
              <a:defRPr b="1" sz="5500">
                <a:solidFill>
                  <a:srgbClr val="FFFFFF"/>
                </a:solidFill>
              </a:defRPr>
            </a:lvl4pPr>
            <a:lvl5pPr marL="0" indent="1828800" defTabSz="825500">
              <a:lnSpc>
                <a:spcPct val="100000"/>
              </a:lnSpc>
              <a:spcBef>
                <a:spcPts val="0"/>
              </a:spcBef>
              <a:buSzTx/>
              <a:buNone/>
              <a:defRPr b="1" sz="5500">
                <a:solidFill>
                  <a:srgbClr val="FFFFFF"/>
                </a:solidFill>
              </a:defRPr>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Close-up of a hot-air balloon viewed from below"/>
          <p:cNvSpPr/>
          <p:nvPr>
            <p:ph type="pic" idx="21"/>
          </p:nvPr>
        </p:nvSpPr>
        <p:spPr>
          <a:xfrm>
            <a:off x="9226574" y="1270000"/>
            <a:ext cx="16840152" cy="11184435"/>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Hot-air balloons viewed from below against a blue sky"/>
          <p:cNvSpPr/>
          <p:nvPr>
            <p:ph type="pic" idx="22"/>
          </p:nvPr>
        </p:nvSpPr>
        <p:spPr>
          <a:xfrm>
            <a:off x="8432800" y="1263848"/>
            <a:ext cx="16850011" cy="11188205"/>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bg>
      <p:bgPr>
        <a:solidFill>
          <a:srgbClr val="003462"/>
        </a:solidFill>
      </p:bgPr>
    </p:bg>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solidFill>
                  <a:srgbClr val="FFFFFF"/>
                </a:solidFill>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tif"/><Relationship Id="rId3" Type="http://schemas.openxmlformats.org/officeDocument/2006/relationships/image" Target="../media/image6.tif"/><Relationship Id="rId4" Type="http://schemas.openxmlformats.org/officeDocument/2006/relationships/image" Target="../media/image7.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tif"/><Relationship Id="rId3" Type="http://schemas.openxmlformats.org/officeDocument/2006/relationships/image" Target="../media/image9.tif"/><Relationship Id="rId4" Type="http://schemas.openxmlformats.org/officeDocument/2006/relationships/image" Target="../media/image10.tif"/><Relationship Id="rId5" Type="http://schemas.openxmlformats.org/officeDocument/2006/relationships/image" Target="../media/image11.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tif"/><Relationship Id="rId3" Type="http://schemas.openxmlformats.org/officeDocument/2006/relationships/image" Target="../media/image22.tif"/><Relationship Id="rId4" Type="http://schemas.openxmlformats.org/officeDocument/2006/relationships/image" Target="../media/image23.tif"/><Relationship Id="rId5" Type="http://schemas.openxmlformats.org/officeDocument/2006/relationships/image" Target="../media/image24.tif"/><Relationship Id="rId6" Type="http://schemas.openxmlformats.org/officeDocument/2006/relationships/image" Target="../media/image25.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tif"/><Relationship Id="rId3" Type="http://schemas.openxmlformats.org/officeDocument/2006/relationships/image" Target="../media/image27.tif"/><Relationship Id="rId4" Type="http://schemas.openxmlformats.org/officeDocument/2006/relationships/image" Target="../media/image28.tif"/><Relationship Id="rId5" Type="http://schemas.openxmlformats.org/officeDocument/2006/relationships/image" Target="../media/image29.tif"/><Relationship Id="rId6" Type="http://schemas.openxmlformats.org/officeDocument/2006/relationships/image" Target="../media/image30.tif"/><Relationship Id="rId7" Type="http://schemas.openxmlformats.org/officeDocument/2006/relationships/image" Target="../media/image31.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tif"/><Relationship Id="rId3" Type="http://schemas.openxmlformats.org/officeDocument/2006/relationships/image" Target="../media/image1.png"/><Relationship Id="rId4"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92E3D"/>
        </a:solidFill>
      </p:bgPr>
    </p:bg>
    <p:spTree>
      <p:nvGrpSpPr>
        <p:cNvPr id="1" name=""/>
        <p:cNvGrpSpPr/>
        <p:nvPr/>
      </p:nvGrpSpPr>
      <p:grpSpPr>
        <a:xfrm>
          <a:off x="0" y="0"/>
          <a:ext cx="0" cy="0"/>
          <a:chOff x="0" y="0"/>
          <a:chExt cx="0" cy="0"/>
        </a:xfrm>
      </p:grpSpPr>
      <p:sp>
        <p:nvSpPr>
          <p:cNvPr id="171" name="Washington Public Ports Association • May 19, 2026"/>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a:defRPr b="0"/>
            </a:lvl1pPr>
          </a:lstStyle>
          <a:p>
            <a:pPr/>
            <a:r>
              <a:t>Washington Public Ports Association • May 19, 2026</a:t>
            </a:r>
          </a:p>
        </p:txBody>
      </p:sp>
      <p:sp>
        <p:nvSpPr>
          <p:cNvPr id="172" name="Web Accessibility for Washington Ports"/>
          <p:cNvSpPr txBox="1"/>
          <p:nvPr>
            <p:ph type="ctrTitle"/>
          </p:nvPr>
        </p:nvSpPr>
        <p:spPr>
          <a:xfrm>
            <a:off x="1206496" y="686827"/>
            <a:ext cx="21971004" cy="6663365"/>
          </a:xfrm>
          <a:prstGeom prst="rect">
            <a:avLst/>
          </a:prstGeom>
        </p:spPr>
        <p:txBody>
          <a:bodyPr/>
          <a:lstStyle>
            <a:lvl1pPr>
              <a:lnSpc>
                <a:spcPct val="90000"/>
              </a:lnSpc>
              <a:defRPr b="0" spc="-440" sz="22000">
                <a:solidFill>
                  <a:schemeClr val="accent1">
                    <a:lumOff val="16847"/>
                  </a:schemeClr>
                </a:solidFill>
                <a:latin typeface="Alvaro Condensed"/>
                <a:ea typeface="Alvaro Condensed"/>
                <a:cs typeface="Alvaro Condensed"/>
                <a:sym typeface="Alvaro Condensed"/>
              </a:defRPr>
            </a:lvl1pPr>
          </a:lstStyle>
          <a:p>
            <a:pPr/>
            <a:r>
              <a:t>Web Accessibility for Washington Ports</a:t>
            </a:r>
          </a:p>
        </p:txBody>
      </p:sp>
      <p:sp>
        <p:nvSpPr>
          <p:cNvPr id="173" name="What's new, what compliance actually looks like,  and the six things to do on Monday morning."/>
          <p:cNvSpPr txBox="1"/>
          <p:nvPr>
            <p:ph type="subTitle" sz="quarter" idx="1"/>
          </p:nvPr>
        </p:nvSpPr>
        <p:spPr>
          <a:xfrm>
            <a:off x="1201342" y="7718490"/>
            <a:ext cx="21971001" cy="2820064"/>
          </a:xfrm>
          <a:prstGeom prst="rect">
            <a:avLst/>
          </a:prstGeom>
        </p:spPr>
        <p:txBody>
          <a:bodyPr/>
          <a:lstStyle/>
          <a:p>
            <a:pPr>
              <a:defRPr sz="5200">
                <a:solidFill>
                  <a:srgbClr val="FFFFFF"/>
                </a:solidFill>
              </a:defRPr>
            </a:pPr>
            <a:r>
              <a:t>What's new, what compliance actually looks like, </a:t>
            </a:r>
            <a:br/>
            <a:r>
              <a:t>and the six things to do on Monday morning.</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The non-compliance penalties are real."/>
          <p:cNvSpPr txBox="1"/>
          <p:nvPr>
            <p:ph type="title"/>
          </p:nvPr>
        </p:nvSpPr>
        <p:spPr>
          <a:xfrm>
            <a:off x="1206500" y="952500"/>
            <a:ext cx="20020270" cy="1782238"/>
          </a:xfrm>
          <a:prstGeom prst="rect">
            <a:avLst/>
          </a:prstGeom>
        </p:spPr>
        <p:txBody>
          <a:bodyPr/>
          <a:lstStyle/>
          <a:p>
            <a:pPr/>
            <a:r>
              <a:t>The non-compliance penalties are real.</a:t>
            </a:r>
          </a:p>
        </p:txBody>
      </p:sp>
      <p:sp>
        <p:nvSpPr>
          <p:cNvPr id="220" name="DOJ enforcement.…"/>
          <p:cNvSpPr txBox="1"/>
          <p:nvPr/>
        </p:nvSpPr>
        <p:spPr>
          <a:xfrm>
            <a:off x="5007704" y="3678374"/>
            <a:ext cx="11049865" cy="279004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25500">
              <a:lnSpc>
                <a:spcPct val="100000"/>
              </a:lnSpc>
              <a:spcBef>
                <a:spcPts val="3200"/>
              </a:spcBef>
              <a:defRPr b="1">
                <a:solidFill>
                  <a:schemeClr val="accent1">
                    <a:hueOff val="114395"/>
                    <a:lumOff val="-24975"/>
                  </a:schemeClr>
                </a:solidFill>
              </a:defRPr>
            </a:pPr>
            <a:r>
              <a:t>DOJ enforcement.</a:t>
            </a:r>
          </a:p>
          <a:p>
            <a:pPr defTabSz="825500">
              <a:lnSpc>
                <a:spcPct val="100000"/>
              </a:lnSpc>
              <a:spcBef>
                <a:spcPts val="800"/>
              </a:spcBef>
              <a:defRPr b="1" sz="2800"/>
            </a:pPr>
            <a:r>
              <a:t>DOJ can bring civil suits under Title II</a:t>
            </a:r>
            <a:r>
              <a:rPr b="0"/>
              <a:t> — first violation up to $75,000, subsequent violations up to $150,000. Historically, enforcement against state and local government has been selective.</a:t>
            </a:r>
          </a:p>
        </p:txBody>
      </p:sp>
      <p:pic>
        <p:nvPicPr>
          <p:cNvPr id="221" name="Image" descr="Image"/>
          <p:cNvPicPr>
            <a:picLocks noChangeAspect="1"/>
          </p:cNvPicPr>
          <p:nvPr/>
        </p:nvPicPr>
        <p:blipFill>
          <a:blip r:embed="rId2">
            <a:extLst/>
          </a:blip>
          <a:stretch>
            <a:fillRect/>
          </a:stretch>
        </p:blipFill>
        <p:spPr>
          <a:xfrm>
            <a:off x="2399264" y="3470837"/>
            <a:ext cx="2139511" cy="2406950"/>
          </a:xfrm>
          <a:prstGeom prst="rect">
            <a:avLst/>
          </a:prstGeom>
          <a:ln w="12700">
            <a:miter lim="400000"/>
          </a:ln>
        </p:spPr>
      </p:pic>
      <p:pic>
        <p:nvPicPr>
          <p:cNvPr id="222" name="Image" descr="Image"/>
          <p:cNvPicPr>
            <a:picLocks noChangeAspect="1"/>
          </p:cNvPicPr>
          <p:nvPr/>
        </p:nvPicPr>
        <p:blipFill>
          <a:blip r:embed="rId3">
            <a:extLst/>
          </a:blip>
          <a:stretch>
            <a:fillRect/>
          </a:stretch>
        </p:blipFill>
        <p:spPr>
          <a:xfrm>
            <a:off x="5075125" y="6652400"/>
            <a:ext cx="2121790" cy="2406950"/>
          </a:xfrm>
          <a:prstGeom prst="rect">
            <a:avLst/>
          </a:prstGeom>
          <a:ln w="12700">
            <a:miter lim="400000"/>
          </a:ln>
        </p:spPr>
      </p:pic>
      <p:pic>
        <p:nvPicPr>
          <p:cNvPr id="223" name="Image" descr="Image"/>
          <p:cNvPicPr>
            <a:picLocks noChangeAspect="1"/>
          </p:cNvPicPr>
          <p:nvPr/>
        </p:nvPicPr>
        <p:blipFill>
          <a:blip r:embed="rId4">
            <a:extLst/>
          </a:blip>
          <a:stretch>
            <a:fillRect/>
          </a:stretch>
        </p:blipFill>
        <p:spPr>
          <a:xfrm>
            <a:off x="7981767" y="9884764"/>
            <a:ext cx="2125106" cy="2406950"/>
          </a:xfrm>
          <a:prstGeom prst="rect">
            <a:avLst/>
          </a:prstGeom>
          <a:ln w="12700">
            <a:miter lim="400000"/>
          </a:ln>
        </p:spPr>
      </p:pic>
      <p:sp>
        <p:nvSpPr>
          <p:cNvPr id="224" name="Private lawsuits.…"/>
          <p:cNvSpPr txBox="1"/>
          <p:nvPr/>
        </p:nvSpPr>
        <p:spPr>
          <a:xfrm>
            <a:off x="7547704" y="6812110"/>
            <a:ext cx="11049001" cy="22288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lnSpc>
                <a:spcPct val="100000"/>
              </a:lnSpc>
              <a:spcBef>
                <a:spcPts val="4000"/>
              </a:spcBef>
              <a:defRPr b="1">
                <a:solidFill>
                  <a:schemeClr val="accent1">
                    <a:hueOff val="114395"/>
                    <a:lumOff val="-24975"/>
                  </a:schemeClr>
                </a:solidFill>
              </a:defRPr>
            </a:pPr>
            <a:r>
              <a:t>Private lawsuits.</a:t>
            </a:r>
          </a:p>
          <a:p>
            <a:pPr defTabSz="825500">
              <a:lnSpc>
                <a:spcPct val="100000"/>
              </a:lnSpc>
              <a:spcBef>
                <a:spcPts val="800"/>
              </a:spcBef>
              <a:defRPr b="1" sz="2800"/>
            </a:pPr>
            <a:r>
              <a:rPr b="0"/>
              <a:t>This is the bigger real-world risk. </a:t>
            </a:r>
            <a:r>
              <a:t>Any individual with a disability can sue under Title II.</a:t>
            </a:r>
            <a:r>
              <a:rPr b="0"/>
              <a:t> The remedies are (1) injunctive relief — a court order to fix the site — and (2) the plaintiff's attorney's fees.</a:t>
            </a:r>
          </a:p>
        </p:txBody>
      </p:sp>
      <p:sp>
        <p:nvSpPr>
          <p:cNvPr id="225" name="Section 504.…"/>
          <p:cNvSpPr txBox="1"/>
          <p:nvPr/>
        </p:nvSpPr>
        <p:spPr>
          <a:xfrm>
            <a:off x="10341704" y="9881605"/>
            <a:ext cx="11049001" cy="22270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lnSpc>
                <a:spcPct val="100000"/>
              </a:lnSpc>
              <a:spcBef>
                <a:spcPts val="4000"/>
              </a:spcBef>
              <a:defRPr b="1">
                <a:solidFill>
                  <a:schemeClr val="accent1">
                    <a:hueOff val="114395"/>
                    <a:lumOff val="-24975"/>
                  </a:schemeClr>
                </a:solidFill>
              </a:defRPr>
            </a:pPr>
            <a:r>
              <a:t>Section 504.</a:t>
            </a:r>
          </a:p>
          <a:p>
            <a:pPr defTabSz="825500">
              <a:lnSpc>
                <a:spcPct val="100000"/>
              </a:lnSpc>
              <a:spcBef>
                <a:spcPts val="800"/>
              </a:spcBef>
              <a:defRPr b="1" sz="2800"/>
            </a:pPr>
            <a:r>
              <a:rPr b="0"/>
              <a:t>If you take federal funds — which most ports do — Section 504 carries a </a:t>
            </a:r>
            <a:r>
              <a:t>theoretical penalty of loss of those funds.</a:t>
            </a:r>
            <a:r>
              <a:rPr b="0"/>
              <a:t> Rare in practice, but it's on the books.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92E3D"/>
        </a:solidFill>
      </p:bgPr>
    </p:bg>
    <p:spTree>
      <p:nvGrpSpPr>
        <p:cNvPr id="1" name=""/>
        <p:cNvGrpSpPr/>
        <p:nvPr/>
      </p:nvGrpSpPr>
      <p:grpSpPr>
        <a:xfrm>
          <a:off x="0" y="0"/>
          <a:ext cx="0" cy="0"/>
          <a:chOff x="0" y="0"/>
          <a:chExt cx="0" cy="0"/>
        </a:xfrm>
      </p:grpSpPr>
      <p:sp>
        <p:nvSpPr>
          <p:cNvPr id="227" name="Three"/>
          <p:cNvSpPr txBox="1"/>
          <p:nvPr>
            <p:ph type="body" idx="1"/>
          </p:nvPr>
        </p:nvSpPr>
        <p:spPr>
          <a:prstGeom prst="rect">
            <a:avLst/>
          </a:prstGeom>
        </p:spPr>
        <p:txBody>
          <a:bodyPr/>
          <a:lstStyle>
            <a:lvl1pPr algn="l">
              <a:defRPr b="0">
                <a:solidFill>
                  <a:schemeClr val="accent1">
                    <a:lumOff val="16847"/>
                  </a:schemeClr>
                </a:solidFill>
                <a:latin typeface="Alvaro Condensed"/>
                <a:ea typeface="Alvaro Condensed"/>
                <a:cs typeface="Alvaro Condensed"/>
                <a:sym typeface="Alvaro Condensed"/>
              </a:defRPr>
            </a:lvl1pPr>
          </a:lstStyle>
          <a:p>
            <a:pPr/>
            <a:r>
              <a:t>Three</a:t>
            </a:r>
          </a:p>
        </p:txBody>
      </p:sp>
      <p:sp>
        <p:nvSpPr>
          <p:cNvPr id="228" name="What does compliance look like?"/>
          <p:cNvSpPr txBox="1"/>
          <p:nvPr>
            <p:ph type="body" idx="21"/>
          </p:nvPr>
        </p:nvSpPr>
        <p:spPr>
          <a:xfrm>
            <a:off x="1206500" y="8262180"/>
            <a:ext cx="21971000" cy="1675484"/>
          </a:xfrm>
          <a:prstGeom prst="rect">
            <a:avLst/>
          </a:prstGeom>
          <a:extLst>
            <a:ext uri="{C572A759-6A51-4108-AA02-DFA0A04FC94B}">
              <ma14:wrappingTextBoxFlag xmlns:ma14="http://schemas.microsoft.com/office/mac/drawingml/2011/main" val="1"/>
            </a:ext>
          </a:extLst>
        </p:spPr>
        <p:txBody>
          <a:bodyPr/>
          <a:lstStyle>
            <a:lvl1pPr algn="l">
              <a:defRPr sz="6400">
                <a:solidFill>
                  <a:srgbClr val="FFFFFF"/>
                </a:solidFill>
              </a:defRPr>
            </a:lvl1pPr>
          </a:lstStyle>
          <a:p>
            <a:pPr/>
            <a:r>
              <a:t>What does compliance look like?</a:t>
            </a:r>
          </a:p>
        </p:txBody>
      </p:sp>
      <p:sp>
        <p:nvSpPr>
          <p:cNvPr id="229" name="WCAG standards are organized around four principles.  Remember the acronym POUR. Everything else is detail."/>
          <p:cNvSpPr txBox="1"/>
          <p:nvPr/>
        </p:nvSpPr>
        <p:spPr>
          <a:xfrm>
            <a:off x="1206500" y="10092992"/>
            <a:ext cx="19515639" cy="232634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defRPr>
                <a:solidFill>
                  <a:srgbClr val="FFFFFF"/>
                </a:solidFill>
              </a:defRPr>
            </a:pPr>
            <a:r>
              <a:t>WCAG standards are organized around four principles. </a:t>
            </a:r>
            <a:br/>
            <a:r>
              <a:t>Remember the acronym </a:t>
            </a:r>
            <a:r>
              <a:rPr b="1"/>
              <a:t>POUR</a:t>
            </a:r>
            <a:r>
              <a:t>. Everything else is detail.</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1" name="Image" descr="Image"/>
          <p:cNvPicPr>
            <a:picLocks noChangeAspect="1"/>
          </p:cNvPicPr>
          <p:nvPr/>
        </p:nvPicPr>
        <p:blipFill>
          <a:blip r:embed="rId2">
            <a:extLst/>
          </a:blip>
          <a:stretch>
            <a:fillRect/>
          </a:stretch>
        </p:blipFill>
        <p:spPr>
          <a:xfrm>
            <a:off x="1778095" y="5359156"/>
            <a:ext cx="2528906" cy="1826068"/>
          </a:xfrm>
          <a:prstGeom prst="rect">
            <a:avLst/>
          </a:prstGeom>
          <a:ln w="12700">
            <a:miter lim="400000"/>
          </a:ln>
        </p:spPr>
      </p:pic>
      <p:pic>
        <p:nvPicPr>
          <p:cNvPr id="232" name="Image" descr="Image"/>
          <p:cNvPicPr>
            <a:picLocks noChangeAspect="1"/>
          </p:cNvPicPr>
          <p:nvPr/>
        </p:nvPicPr>
        <p:blipFill>
          <a:blip r:embed="rId3">
            <a:extLst/>
          </a:blip>
          <a:stretch>
            <a:fillRect/>
          </a:stretch>
        </p:blipFill>
        <p:spPr>
          <a:xfrm>
            <a:off x="12536652" y="4948444"/>
            <a:ext cx="2072845" cy="2749092"/>
          </a:xfrm>
          <a:prstGeom prst="rect">
            <a:avLst/>
          </a:prstGeom>
          <a:ln w="12700">
            <a:miter lim="400000"/>
          </a:ln>
        </p:spPr>
      </p:pic>
      <p:pic>
        <p:nvPicPr>
          <p:cNvPr id="233" name="Image" descr="Image"/>
          <p:cNvPicPr>
            <a:picLocks noChangeAspect="1"/>
          </p:cNvPicPr>
          <p:nvPr/>
        </p:nvPicPr>
        <p:blipFill>
          <a:blip r:embed="rId4">
            <a:extLst/>
          </a:blip>
          <a:stretch>
            <a:fillRect/>
          </a:stretch>
        </p:blipFill>
        <p:spPr>
          <a:xfrm>
            <a:off x="1953609" y="8666384"/>
            <a:ext cx="2177877" cy="2318147"/>
          </a:xfrm>
          <a:prstGeom prst="rect">
            <a:avLst/>
          </a:prstGeom>
          <a:ln w="12700">
            <a:miter lim="400000"/>
          </a:ln>
        </p:spPr>
      </p:pic>
      <p:pic>
        <p:nvPicPr>
          <p:cNvPr id="234" name="Image" descr="Image"/>
          <p:cNvPicPr>
            <a:picLocks noChangeAspect="1"/>
          </p:cNvPicPr>
          <p:nvPr/>
        </p:nvPicPr>
        <p:blipFill>
          <a:blip r:embed="rId5">
            <a:extLst/>
          </a:blip>
          <a:stretch>
            <a:fillRect/>
          </a:stretch>
        </p:blipFill>
        <p:spPr>
          <a:xfrm>
            <a:off x="12467995" y="8679084"/>
            <a:ext cx="2210159" cy="2318147"/>
          </a:xfrm>
          <a:prstGeom prst="rect">
            <a:avLst/>
          </a:prstGeom>
          <a:ln w="12700">
            <a:miter lim="400000"/>
          </a:ln>
        </p:spPr>
      </p:pic>
      <p:sp>
        <p:nvSpPr>
          <p:cNvPr id="235" name="POUR: The Four Principles of WCAG 2.1 AA Compliance"/>
          <p:cNvSpPr txBox="1"/>
          <p:nvPr>
            <p:ph type="title"/>
          </p:nvPr>
        </p:nvSpPr>
        <p:spPr>
          <a:xfrm>
            <a:off x="1206500" y="952500"/>
            <a:ext cx="20020270" cy="3087222"/>
          </a:xfrm>
          <a:prstGeom prst="rect">
            <a:avLst/>
          </a:prstGeom>
        </p:spPr>
        <p:txBody>
          <a:bodyPr/>
          <a:lstStyle/>
          <a:p>
            <a:pPr/>
            <a:r>
              <a:t>POUR: The Four Principles of</a:t>
            </a:r>
            <a:br/>
            <a:r>
              <a:t>WCAG 2.1 AA Compliance</a:t>
            </a:r>
          </a:p>
        </p:txBody>
      </p:sp>
      <p:grpSp>
        <p:nvGrpSpPr>
          <p:cNvPr id="238" name="Group"/>
          <p:cNvGrpSpPr/>
          <p:nvPr/>
        </p:nvGrpSpPr>
        <p:grpSpPr>
          <a:xfrm>
            <a:off x="4554970" y="5337568"/>
            <a:ext cx="7852460" cy="3139490"/>
            <a:chOff x="0" y="0"/>
            <a:chExt cx="7852459" cy="3139489"/>
          </a:xfrm>
        </p:grpSpPr>
        <p:sp>
          <p:nvSpPr>
            <p:cNvPr id="236" name="Perceivable"/>
            <p:cNvSpPr txBox="1"/>
            <p:nvPr/>
          </p:nvSpPr>
          <p:spPr>
            <a:xfrm>
              <a:off x="0" y="0"/>
              <a:ext cx="7852460" cy="11110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rmAutofit fontScale="100000" lnSpcReduction="0"/>
            </a:bodyPr>
            <a:lstStyle>
              <a:lvl1pPr defTabSz="825500">
                <a:lnSpc>
                  <a:spcPct val="100000"/>
                </a:lnSpc>
                <a:spcBef>
                  <a:spcPts val="0"/>
                </a:spcBef>
                <a:defRPr b="1" sz="5500">
                  <a:solidFill>
                    <a:schemeClr val="accent1">
                      <a:hueOff val="114395"/>
                      <a:lumOff val="-24975"/>
                    </a:schemeClr>
                  </a:solidFill>
                </a:defRPr>
              </a:lvl1pPr>
            </a:lstStyle>
            <a:p>
              <a:pPr/>
              <a:r>
                <a:t>Perceivable</a:t>
              </a:r>
            </a:p>
          </p:txBody>
        </p:sp>
        <p:sp>
          <p:nvSpPr>
            <p:cNvPr id="237" name="People can sense the content — sight, sound, or assistive tech."/>
            <p:cNvSpPr txBox="1"/>
            <p:nvPr/>
          </p:nvSpPr>
          <p:spPr>
            <a:xfrm>
              <a:off x="0" y="964927"/>
              <a:ext cx="6192716" cy="21745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rmAutofit fontScale="100000" lnSpcReduction="0"/>
            </a:bodyPr>
            <a:lstStyle>
              <a:lvl1pPr defTabSz="825500">
                <a:lnSpc>
                  <a:spcPct val="100000"/>
                </a:lnSpc>
                <a:spcBef>
                  <a:spcPts val="0"/>
                </a:spcBef>
                <a:defRPr sz="3200"/>
              </a:lvl1pPr>
            </a:lstStyle>
            <a:p>
              <a:pPr/>
              <a:r>
                <a:t>People can sense the content — sight, sound, or assistive tech.</a:t>
              </a:r>
            </a:p>
          </p:txBody>
        </p:sp>
      </p:grpSp>
      <p:grpSp>
        <p:nvGrpSpPr>
          <p:cNvPr id="241" name="Group"/>
          <p:cNvGrpSpPr/>
          <p:nvPr/>
        </p:nvGrpSpPr>
        <p:grpSpPr>
          <a:xfrm>
            <a:off x="14968970" y="5337568"/>
            <a:ext cx="7852460" cy="3139490"/>
            <a:chOff x="0" y="0"/>
            <a:chExt cx="7852459" cy="3139489"/>
          </a:xfrm>
        </p:grpSpPr>
        <p:sp>
          <p:nvSpPr>
            <p:cNvPr id="239" name="Operable"/>
            <p:cNvSpPr txBox="1"/>
            <p:nvPr/>
          </p:nvSpPr>
          <p:spPr>
            <a:xfrm>
              <a:off x="0" y="0"/>
              <a:ext cx="7852460" cy="11110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rmAutofit fontScale="100000" lnSpcReduction="0"/>
            </a:bodyPr>
            <a:lstStyle>
              <a:lvl1pPr defTabSz="825500">
                <a:lnSpc>
                  <a:spcPct val="100000"/>
                </a:lnSpc>
                <a:spcBef>
                  <a:spcPts val="0"/>
                </a:spcBef>
                <a:defRPr b="1" sz="5500">
                  <a:solidFill>
                    <a:schemeClr val="accent1">
                      <a:hueOff val="114395"/>
                      <a:lumOff val="-24975"/>
                    </a:schemeClr>
                  </a:solidFill>
                </a:defRPr>
              </a:lvl1pPr>
            </a:lstStyle>
            <a:p>
              <a:pPr/>
              <a:r>
                <a:t>Operable</a:t>
              </a:r>
            </a:p>
          </p:txBody>
        </p:sp>
        <p:sp>
          <p:nvSpPr>
            <p:cNvPr id="240" name="Every interaction works without a mouse, on any timing."/>
            <p:cNvSpPr txBox="1"/>
            <p:nvPr/>
          </p:nvSpPr>
          <p:spPr>
            <a:xfrm>
              <a:off x="0" y="964927"/>
              <a:ext cx="5981925" cy="21745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rmAutofit fontScale="100000" lnSpcReduction="0"/>
            </a:bodyPr>
            <a:lstStyle>
              <a:lvl1pPr defTabSz="825500">
                <a:lnSpc>
                  <a:spcPct val="100000"/>
                </a:lnSpc>
                <a:spcBef>
                  <a:spcPts val="0"/>
                </a:spcBef>
                <a:defRPr sz="3200"/>
              </a:lvl1pPr>
            </a:lstStyle>
            <a:p>
              <a:pPr/>
              <a:r>
                <a:t>Every interaction works without a mouse, on any timing.</a:t>
              </a:r>
            </a:p>
          </p:txBody>
        </p:sp>
      </p:grpSp>
      <p:grpSp>
        <p:nvGrpSpPr>
          <p:cNvPr id="244" name="Group"/>
          <p:cNvGrpSpPr/>
          <p:nvPr/>
        </p:nvGrpSpPr>
        <p:grpSpPr>
          <a:xfrm>
            <a:off x="4554970" y="8918968"/>
            <a:ext cx="7852461" cy="2866904"/>
            <a:chOff x="0" y="0"/>
            <a:chExt cx="7852459" cy="2866902"/>
          </a:xfrm>
        </p:grpSpPr>
        <p:sp>
          <p:nvSpPr>
            <p:cNvPr id="242" name="Understandable"/>
            <p:cNvSpPr txBox="1"/>
            <p:nvPr/>
          </p:nvSpPr>
          <p:spPr>
            <a:xfrm>
              <a:off x="0" y="0"/>
              <a:ext cx="7852460" cy="11110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rmAutofit fontScale="100000" lnSpcReduction="0"/>
            </a:bodyPr>
            <a:lstStyle>
              <a:lvl1pPr defTabSz="825500">
                <a:lnSpc>
                  <a:spcPct val="100000"/>
                </a:lnSpc>
                <a:spcBef>
                  <a:spcPts val="0"/>
                </a:spcBef>
                <a:defRPr b="1" sz="5500">
                  <a:solidFill>
                    <a:schemeClr val="accent1">
                      <a:hueOff val="114395"/>
                      <a:lumOff val="-24975"/>
                    </a:schemeClr>
                  </a:solidFill>
                </a:defRPr>
              </a:lvl1pPr>
            </a:lstStyle>
            <a:p>
              <a:pPr/>
              <a:r>
                <a:t>Understandable</a:t>
              </a:r>
            </a:p>
          </p:txBody>
        </p:sp>
        <p:sp>
          <p:nvSpPr>
            <p:cNvPr id="243" name="Content and behavior are predictable. Errors are recoverable."/>
            <p:cNvSpPr txBox="1"/>
            <p:nvPr/>
          </p:nvSpPr>
          <p:spPr>
            <a:xfrm>
              <a:off x="0" y="964926"/>
              <a:ext cx="6474621" cy="19019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rmAutofit fontScale="100000" lnSpcReduction="0"/>
            </a:bodyPr>
            <a:lstStyle>
              <a:lvl1pPr defTabSz="825500">
                <a:lnSpc>
                  <a:spcPct val="100000"/>
                </a:lnSpc>
                <a:spcBef>
                  <a:spcPts val="0"/>
                </a:spcBef>
                <a:defRPr sz="3200"/>
              </a:lvl1pPr>
            </a:lstStyle>
            <a:p>
              <a:pPr/>
              <a:r>
                <a:t>Content and behavior are predictable. Errors are recoverable.</a:t>
              </a:r>
            </a:p>
          </p:txBody>
        </p:sp>
      </p:grpSp>
      <p:grpSp>
        <p:nvGrpSpPr>
          <p:cNvPr id="247" name="Group"/>
          <p:cNvGrpSpPr/>
          <p:nvPr/>
        </p:nvGrpSpPr>
        <p:grpSpPr>
          <a:xfrm>
            <a:off x="14968970" y="8918968"/>
            <a:ext cx="7852462" cy="3113897"/>
            <a:chOff x="0" y="0"/>
            <a:chExt cx="7852461" cy="3113896"/>
          </a:xfrm>
        </p:grpSpPr>
        <p:sp>
          <p:nvSpPr>
            <p:cNvPr id="245" name="Robust"/>
            <p:cNvSpPr txBox="1"/>
            <p:nvPr/>
          </p:nvSpPr>
          <p:spPr>
            <a:xfrm>
              <a:off x="1" y="0"/>
              <a:ext cx="7852461" cy="11110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rmAutofit fontScale="100000" lnSpcReduction="0"/>
            </a:bodyPr>
            <a:lstStyle>
              <a:lvl1pPr defTabSz="825500">
                <a:lnSpc>
                  <a:spcPct val="100000"/>
                </a:lnSpc>
                <a:spcBef>
                  <a:spcPts val="0"/>
                </a:spcBef>
                <a:defRPr b="1" sz="5500">
                  <a:solidFill>
                    <a:schemeClr val="accent1">
                      <a:hueOff val="114395"/>
                      <a:lumOff val="-24975"/>
                    </a:schemeClr>
                  </a:solidFill>
                </a:defRPr>
              </a:lvl1pPr>
            </a:lstStyle>
            <a:p>
              <a:pPr/>
              <a:r>
                <a:t>Robust</a:t>
              </a:r>
            </a:p>
          </p:txBody>
        </p:sp>
        <p:sp>
          <p:nvSpPr>
            <p:cNvPr id="246" name="Built so assistive tech — present and future — can parse it."/>
            <p:cNvSpPr txBox="1"/>
            <p:nvPr/>
          </p:nvSpPr>
          <p:spPr>
            <a:xfrm>
              <a:off x="0" y="964926"/>
              <a:ext cx="6192716" cy="21489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rmAutofit fontScale="100000" lnSpcReduction="0"/>
            </a:bodyPr>
            <a:lstStyle>
              <a:lvl1pPr defTabSz="825500">
                <a:lnSpc>
                  <a:spcPct val="100000"/>
                </a:lnSpc>
                <a:spcBef>
                  <a:spcPts val="0"/>
                </a:spcBef>
                <a:defRPr sz="3200"/>
              </a:lvl1pPr>
            </a:lstStyle>
            <a:p>
              <a:pPr/>
              <a:r>
                <a:t>Built so assistive tech — present and future — can parse it.</a:t>
              </a:r>
            </a:p>
          </p:txBody>
        </p:sp>
      </p:gr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Perceivable…"/>
          <p:cNvSpPr txBox="1"/>
          <p:nvPr>
            <p:ph type="title"/>
          </p:nvPr>
        </p:nvSpPr>
        <p:spPr>
          <a:xfrm>
            <a:off x="1206500" y="952500"/>
            <a:ext cx="21971000" cy="3770232"/>
          </a:xfrm>
          <a:prstGeom prst="rect">
            <a:avLst/>
          </a:prstGeom>
        </p:spPr>
        <p:txBody>
          <a:bodyPr/>
          <a:lstStyle/>
          <a:p>
            <a:pPr>
              <a:defRPr b="0" spc="-64" sz="6400"/>
            </a:pPr>
            <a:r>
              <a:t>Perceivable</a:t>
            </a:r>
          </a:p>
          <a:p>
            <a:pPr>
              <a:spcBef>
                <a:spcPts val="4000"/>
              </a:spcBef>
            </a:pPr>
            <a:r>
              <a:t>“Required fields marked with red asterisk.”</a:t>
            </a:r>
          </a:p>
        </p:txBody>
      </p:sp>
      <p:sp>
        <p:nvSpPr>
          <p:cNvPr id="250" name="Add a visible 'required' label and aria-required=&quot;true&quot;. Now every person — and every screen reader — knows."/>
          <p:cNvSpPr txBox="1"/>
          <p:nvPr/>
        </p:nvSpPr>
        <p:spPr>
          <a:xfrm>
            <a:off x="4556048" y="10568807"/>
            <a:ext cx="15271905" cy="14698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10000"/>
              </a:lnSpc>
              <a:spcBef>
                <a:spcPts val="0"/>
              </a:spcBef>
              <a:defRPr sz="4200"/>
            </a:pPr>
            <a:r>
              <a:t>Add a visible 'required' label and </a:t>
            </a:r>
            <a:r>
              <a:rPr>
                <a:latin typeface="Courier New"/>
                <a:ea typeface="Courier New"/>
                <a:cs typeface="Courier New"/>
                <a:sym typeface="Courier New"/>
              </a:rPr>
              <a:t>aria-required="true"</a:t>
            </a:r>
            <a:r>
              <a:t>. Now every person — and every screen reader — knows.</a:t>
            </a:r>
          </a:p>
        </p:txBody>
      </p:sp>
      <p:pic>
        <p:nvPicPr>
          <p:cNvPr id="251" name="Image" descr="Image"/>
          <p:cNvPicPr>
            <a:picLocks noChangeAspect="1"/>
          </p:cNvPicPr>
          <p:nvPr/>
        </p:nvPicPr>
        <p:blipFill>
          <a:blip r:embed="rId2">
            <a:extLst/>
          </a:blip>
          <a:stretch>
            <a:fillRect/>
          </a:stretch>
        </p:blipFill>
        <p:spPr>
          <a:xfrm>
            <a:off x="2358770" y="5514157"/>
            <a:ext cx="19366371" cy="3594399"/>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Perceivable…"/>
          <p:cNvSpPr txBox="1"/>
          <p:nvPr>
            <p:ph type="title"/>
          </p:nvPr>
        </p:nvSpPr>
        <p:spPr>
          <a:xfrm>
            <a:off x="1206500" y="952500"/>
            <a:ext cx="21081613" cy="3822925"/>
          </a:xfrm>
          <a:prstGeom prst="rect">
            <a:avLst/>
          </a:prstGeom>
        </p:spPr>
        <p:txBody>
          <a:bodyPr/>
          <a:lstStyle/>
          <a:p>
            <a:pPr>
              <a:defRPr b="0" spc="-64" sz="6400"/>
            </a:pPr>
            <a:r>
              <a:t>Perceivable</a:t>
            </a:r>
          </a:p>
          <a:p>
            <a:pPr>
              <a:spcBef>
                <a:spcPts val="4000"/>
              </a:spcBef>
            </a:pPr>
            <a:r>
              <a:t>Three things to verify on every page.</a:t>
            </a:r>
          </a:p>
        </p:txBody>
      </p:sp>
      <p:pic>
        <p:nvPicPr>
          <p:cNvPr id="254" name="Image" descr="Image"/>
          <p:cNvPicPr>
            <a:picLocks noChangeAspect="1"/>
          </p:cNvPicPr>
          <p:nvPr/>
        </p:nvPicPr>
        <p:blipFill>
          <a:blip r:embed="rId2">
            <a:extLst/>
          </a:blip>
          <a:stretch>
            <a:fillRect/>
          </a:stretch>
        </p:blipFill>
        <p:spPr>
          <a:xfrm>
            <a:off x="1282303" y="4372845"/>
            <a:ext cx="21641594" cy="4742765"/>
          </a:xfrm>
          <a:prstGeom prst="rect">
            <a:avLst/>
          </a:prstGeom>
          <a:ln w="12700">
            <a:miter lim="400000"/>
          </a:ln>
        </p:spPr>
      </p:pic>
      <p:sp>
        <p:nvSpPr>
          <p:cNvPr id="255" name="&lt;img alt=“illustration of eye”&gt;"/>
          <p:cNvSpPr txBox="1"/>
          <p:nvPr/>
        </p:nvSpPr>
        <p:spPr>
          <a:xfrm>
            <a:off x="968086" y="7824237"/>
            <a:ext cx="6301934" cy="10883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10000"/>
              </a:lnSpc>
              <a:spcBef>
                <a:spcPts val="0"/>
              </a:spcBef>
              <a:defRPr sz="3200"/>
            </a:pPr>
            <a:r>
              <a:rPr>
                <a:latin typeface="Courier New"/>
                <a:ea typeface="Courier New"/>
                <a:cs typeface="Courier New"/>
                <a:sym typeface="Courier New"/>
              </a:rPr>
              <a:t>&lt;img alt=“illustration</a:t>
            </a:r>
            <a:br>
              <a:rPr>
                <a:latin typeface="Courier New"/>
                <a:ea typeface="Courier New"/>
                <a:cs typeface="Courier New"/>
                <a:sym typeface="Courier New"/>
              </a:rPr>
            </a:br>
            <a:r>
              <a:rPr>
                <a:latin typeface="Courier New"/>
                <a:ea typeface="Courier New"/>
                <a:cs typeface="Courier New"/>
                <a:sym typeface="Courier New"/>
              </a:rPr>
              <a:t>of eye”&gt;</a:t>
            </a:r>
          </a:p>
        </p:txBody>
      </p:sp>
      <p:sp>
        <p:nvSpPr>
          <p:cNvPr id="256" name="Alt text…"/>
          <p:cNvSpPr txBox="1"/>
          <p:nvPr/>
        </p:nvSpPr>
        <p:spPr>
          <a:xfrm>
            <a:off x="922770" y="9872758"/>
            <a:ext cx="5995978" cy="29821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ctr" defTabSz="825500">
              <a:lnSpc>
                <a:spcPct val="100000"/>
              </a:lnSpc>
              <a:spcBef>
                <a:spcPts val="0"/>
              </a:spcBef>
              <a:defRPr b="1" sz="5500">
                <a:solidFill>
                  <a:schemeClr val="accent1">
                    <a:hueOff val="114395"/>
                    <a:lumOff val="-24975"/>
                  </a:schemeClr>
                </a:solidFill>
              </a:defRPr>
            </a:pPr>
            <a:r>
              <a:t>Alt text</a:t>
            </a:r>
          </a:p>
          <a:p>
            <a:pPr algn="ctr">
              <a:lnSpc>
                <a:spcPct val="110000"/>
              </a:lnSpc>
              <a:spcBef>
                <a:spcPts val="800"/>
              </a:spcBef>
              <a:defRPr sz="3200"/>
            </a:pPr>
            <a:r>
              <a:t>Every meaningful image has a short, useful description. Decorative images get alt=“".</a:t>
            </a:r>
          </a:p>
        </p:txBody>
      </p:sp>
      <p:sp>
        <p:nvSpPr>
          <p:cNvPr id="257" name="Contrast…"/>
          <p:cNvSpPr txBox="1"/>
          <p:nvPr/>
        </p:nvSpPr>
        <p:spPr>
          <a:xfrm>
            <a:off x="8320890" y="9786239"/>
            <a:ext cx="6852832" cy="29821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ctr" defTabSz="825500">
              <a:lnSpc>
                <a:spcPct val="100000"/>
              </a:lnSpc>
              <a:spcBef>
                <a:spcPts val="0"/>
              </a:spcBef>
              <a:defRPr b="1" sz="5500">
                <a:solidFill>
                  <a:schemeClr val="accent1">
                    <a:hueOff val="114395"/>
                    <a:lumOff val="-24975"/>
                  </a:schemeClr>
                </a:solidFill>
              </a:defRPr>
            </a:pPr>
            <a:r>
              <a:t>Contrast</a:t>
            </a:r>
          </a:p>
          <a:p>
            <a:pPr algn="ctr">
              <a:lnSpc>
                <a:spcPct val="110000"/>
              </a:lnSpc>
              <a:spcBef>
                <a:spcPts val="800"/>
              </a:spcBef>
              <a:defRPr sz="3200"/>
            </a:pPr>
            <a:r>
              <a:t>Measured ratio between text color and background. Use a contrast checker, not your eye.</a:t>
            </a:r>
          </a:p>
        </p:txBody>
      </p:sp>
      <p:sp>
        <p:nvSpPr>
          <p:cNvPr id="258" name="Text resize…"/>
          <p:cNvSpPr txBox="1"/>
          <p:nvPr/>
        </p:nvSpPr>
        <p:spPr>
          <a:xfrm>
            <a:off x="16067864" y="9786239"/>
            <a:ext cx="6852831" cy="29821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ctr" defTabSz="825500">
              <a:lnSpc>
                <a:spcPct val="100000"/>
              </a:lnSpc>
              <a:spcBef>
                <a:spcPts val="0"/>
              </a:spcBef>
              <a:defRPr b="1" sz="5500">
                <a:solidFill>
                  <a:schemeClr val="accent1">
                    <a:hueOff val="114395"/>
                    <a:lumOff val="-24975"/>
                  </a:schemeClr>
                </a:solidFill>
              </a:defRPr>
            </a:pPr>
            <a:r>
              <a:t>Text resize</a:t>
            </a:r>
          </a:p>
          <a:p>
            <a:pPr algn="ctr">
              <a:lnSpc>
                <a:spcPct val="110000"/>
              </a:lnSpc>
              <a:spcBef>
                <a:spcPts val="800"/>
              </a:spcBef>
              <a:defRPr sz="3200"/>
            </a:pPr>
            <a:r>
              <a:t>Page must still work when text is doubled — no clipped buttons, </a:t>
            </a:r>
            <a:br/>
            <a:r>
              <a:t>no overlapping elements.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Operable…"/>
          <p:cNvSpPr txBox="1"/>
          <p:nvPr>
            <p:ph type="title"/>
          </p:nvPr>
        </p:nvSpPr>
        <p:spPr>
          <a:xfrm>
            <a:off x="1206500" y="952500"/>
            <a:ext cx="15029765" cy="5976361"/>
          </a:xfrm>
          <a:prstGeom prst="rect">
            <a:avLst/>
          </a:prstGeom>
        </p:spPr>
        <p:txBody>
          <a:bodyPr/>
          <a:lstStyle/>
          <a:p>
            <a:pPr>
              <a:defRPr b="0" spc="-64" sz="6400"/>
            </a:pPr>
            <a:r>
              <a:t>Operable</a:t>
            </a:r>
          </a:p>
          <a:p>
            <a:pPr>
              <a:spcBef>
                <a:spcPts val="4000"/>
              </a:spcBef>
            </a:pPr>
            <a:r>
              <a:t>Timeouts punish the people who need the most time.</a:t>
            </a:r>
          </a:p>
        </p:txBody>
      </p:sp>
      <p:pic>
        <p:nvPicPr>
          <p:cNvPr id="261" name="Image" descr="Image"/>
          <p:cNvPicPr>
            <a:picLocks noChangeAspect="1"/>
          </p:cNvPicPr>
          <p:nvPr/>
        </p:nvPicPr>
        <p:blipFill>
          <a:blip r:embed="rId2">
            <a:extLst/>
          </a:blip>
          <a:stretch>
            <a:fillRect/>
          </a:stretch>
        </p:blipFill>
        <p:spPr>
          <a:xfrm>
            <a:off x="985837" y="5562803"/>
            <a:ext cx="22412326" cy="5231993"/>
          </a:xfrm>
          <a:prstGeom prst="rect">
            <a:avLst/>
          </a:prstGeom>
          <a:ln w="12700">
            <a:miter lim="400000"/>
          </a:ln>
        </p:spPr>
      </p:pic>
      <p:sp>
        <p:nvSpPr>
          <p:cNvPr id="262" name="“Session has expired. Form has been cleared."/>
          <p:cNvSpPr txBox="1"/>
          <p:nvPr/>
        </p:nvSpPr>
        <p:spPr>
          <a:xfrm>
            <a:off x="15106350" y="7723464"/>
            <a:ext cx="6459097" cy="141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10000"/>
              </a:lnSpc>
              <a:spcBef>
                <a:spcPts val="0"/>
              </a:spcBef>
              <a:defRPr sz="4200"/>
            </a:lvl1pPr>
          </a:lstStyle>
          <a:p>
            <a:pPr/>
            <a:r>
              <a:t>“Session has expired. Form has been cleared.</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4" name="Image" descr="Image"/>
          <p:cNvPicPr>
            <a:picLocks noChangeAspect="1"/>
          </p:cNvPicPr>
          <p:nvPr/>
        </p:nvPicPr>
        <p:blipFill>
          <a:blip r:embed="rId2">
            <a:extLst/>
          </a:blip>
          <a:stretch>
            <a:fillRect/>
          </a:stretch>
        </p:blipFill>
        <p:spPr>
          <a:xfrm>
            <a:off x="779958" y="4427649"/>
            <a:ext cx="23408284" cy="5114702"/>
          </a:xfrm>
          <a:prstGeom prst="rect">
            <a:avLst/>
          </a:prstGeom>
          <a:ln w="12700">
            <a:miter lim="400000"/>
          </a:ln>
        </p:spPr>
      </p:pic>
      <p:sp>
        <p:nvSpPr>
          <p:cNvPr id="265" name="Operable…"/>
          <p:cNvSpPr txBox="1"/>
          <p:nvPr>
            <p:ph type="title"/>
          </p:nvPr>
        </p:nvSpPr>
        <p:spPr>
          <a:xfrm>
            <a:off x="1206500" y="952500"/>
            <a:ext cx="21081613" cy="3883540"/>
          </a:xfrm>
          <a:prstGeom prst="rect">
            <a:avLst/>
          </a:prstGeom>
        </p:spPr>
        <p:txBody>
          <a:bodyPr/>
          <a:lstStyle/>
          <a:p>
            <a:pPr>
              <a:defRPr b="0" spc="-64" sz="6400"/>
            </a:pPr>
            <a:r>
              <a:t>Operable</a:t>
            </a:r>
          </a:p>
          <a:p>
            <a:pPr>
              <a:spcBef>
                <a:spcPts val="4000"/>
              </a:spcBef>
            </a:pPr>
            <a:r>
              <a:t>Three things to verify on every page.</a:t>
            </a:r>
          </a:p>
        </p:txBody>
      </p:sp>
      <p:sp>
        <p:nvSpPr>
          <p:cNvPr id="266" name="Tab Order…"/>
          <p:cNvSpPr txBox="1"/>
          <p:nvPr/>
        </p:nvSpPr>
        <p:spPr>
          <a:xfrm>
            <a:off x="922770" y="9872758"/>
            <a:ext cx="5995978" cy="23011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ctr" defTabSz="825500">
              <a:lnSpc>
                <a:spcPct val="100000"/>
              </a:lnSpc>
              <a:spcBef>
                <a:spcPts val="0"/>
              </a:spcBef>
              <a:defRPr b="1" sz="5500">
                <a:solidFill>
                  <a:schemeClr val="accent1">
                    <a:hueOff val="114395"/>
                    <a:lumOff val="-24975"/>
                  </a:schemeClr>
                </a:solidFill>
              </a:defRPr>
            </a:pPr>
            <a:r>
              <a:t>Tab Order</a:t>
            </a:r>
          </a:p>
          <a:p>
            <a:pPr algn="ctr">
              <a:lnSpc>
                <a:spcPct val="110000"/>
              </a:lnSpc>
              <a:spcBef>
                <a:spcPts val="800"/>
              </a:spcBef>
              <a:defRPr sz="3200"/>
            </a:pPr>
            <a:r>
              <a:t>Keyboard moves through page in order content actually reads.</a:t>
            </a:r>
          </a:p>
        </p:txBody>
      </p:sp>
      <p:sp>
        <p:nvSpPr>
          <p:cNvPr id="267" name="Focus indicator…"/>
          <p:cNvSpPr txBox="1"/>
          <p:nvPr/>
        </p:nvSpPr>
        <p:spPr>
          <a:xfrm>
            <a:off x="8535103" y="9786239"/>
            <a:ext cx="6852832" cy="29821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ctr" defTabSz="825500">
              <a:lnSpc>
                <a:spcPct val="100000"/>
              </a:lnSpc>
              <a:spcBef>
                <a:spcPts val="0"/>
              </a:spcBef>
              <a:defRPr b="1" sz="5500">
                <a:solidFill>
                  <a:schemeClr val="accent1">
                    <a:hueOff val="114395"/>
                    <a:lumOff val="-24975"/>
                  </a:schemeClr>
                </a:solidFill>
              </a:defRPr>
            </a:pPr>
            <a:r>
              <a:t>Focus indicator</a:t>
            </a:r>
          </a:p>
          <a:p>
            <a:pPr algn="ctr">
              <a:lnSpc>
                <a:spcPct val="110000"/>
              </a:lnSpc>
              <a:spcBef>
                <a:spcPts val="800"/>
              </a:spcBef>
              <a:defRPr sz="3200"/>
            </a:pPr>
            <a:r>
              <a:t>A visible indicator on whatever element the keyboard is currently on.</a:t>
            </a:r>
          </a:p>
        </p:txBody>
      </p:sp>
      <p:sp>
        <p:nvSpPr>
          <p:cNvPr id="268" name="Skip to content…"/>
          <p:cNvSpPr txBox="1"/>
          <p:nvPr/>
        </p:nvSpPr>
        <p:spPr>
          <a:xfrm>
            <a:off x="16575864" y="9786239"/>
            <a:ext cx="6852831" cy="29821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ctr" defTabSz="825500">
              <a:lnSpc>
                <a:spcPct val="100000"/>
              </a:lnSpc>
              <a:spcBef>
                <a:spcPts val="0"/>
              </a:spcBef>
              <a:defRPr b="1" sz="5500">
                <a:solidFill>
                  <a:schemeClr val="accent1">
                    <a:hueOff val="114395"/>
                    <a:lumOff val="-24975"/>
                  </a:schemeClr>
                </a:solidFill>
              </a:defRPr>
            </a:pPr>
            <a:r>
              <a:t>Skip to content</a:t>
            </a:r>
          </a:p>
          <a:p>
            <a:pPr algn="ctr">
              <a:lnSpc>
                <a:spcPct val="110000"/>
              </a:lnSpc>
              <a:spcBef>
                <a:spcPts val="800"/>
              </a:spcBef>
              <a:defRPr sz="3200"/>
            </a:pPr>
            <a:r>
              <a:t>First focusable link on the page. Lets a keyboard user bypass the nav.</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0" name="Image" descr="Image"/>
          <p:cNvPicPr>
            <a:picLocks noChangeAspect="1"/>
          </p:cNvPicPr>
          <p:nvPr/>
        </p:nvPicPr>
        <p:blipFill>
          <a:blip r:embed="rId2">
            <a:extLst/>
          </a:blip>
          <a:stretch>
            <a:fillRect/>
          </a:stretch>
        </p:blipFill>
        <p:spPr>
          <a:xfrm>
            <a:off x="418802" y="5933627"/>
            <a:ext cx="22530396" cy="5647906"/>
          </a:xfrm>
          <a:prstGeom prst="rect">
            <a:avLst/>
          </a:prstGeom>
          <a:ln w="12700">
            <a:miter lim="400000"/>
          </a:ln>
        </p:spPr>
      </p:pic>
      <p:sp>
        <p:nvSpPr>
          <p:cNvPr id="271" name="Understandable…"/>
          <p:cNvSpPr txBox="1"/>
          <p:nvPr>
            <p:ph type="title"/>
          </p:nvPr>
        </p:nvSpPr>
        <p:spPr>
          <a:xfrm>
            <a:off x="1206500" y="952500"/>
            <a:ext cx="17618184" cy="5976361"/>
          </a:xfrm>
          <a:prstGeom prst="rect">
            <a:avLst/>
          </a:prstGeom>
        </p:spPr>
        <p:txBody>
          <a:bodyPr/>
          <a:lstStyle/>
          <a:p>
            <a:pPr>
              <a:defRPr b="0" spc="-64" sz="6400"/>
            </a:pPr>
            <a:r>
              <a:t>Understandable</a:t>
            </a:r>
          </a:p>
          <a:p>
            <a:pPr>
              <a:spcBef>
                <a:spcPts val="4000"/>
              </a:spcBef>
            </a:pPr>
            <a:r>
              <a:t>An error message should tell you what's wrong and what to do.</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3" name="Image" descr="Image"/>
          <p:cNvPicPr>
            <a:picLocks noChangeAspect="1"/>
          </p:cNvPicPr>
          <p:nvPr/>
        </p:nvPicPr>
        <p:blipFill>
          <a:blip r:embed="rId2">
            <a:extLst/>
          </a:blip>
          <a:stretch>
            <a:fillRect/>
          </a:stretch>
        </p:blipFill>
        <p:spPr>
          <a:xfrm>
            <a:off x="974129" y="4712048"/>
            <a:ext cx="22689742" cy="4484264"/>
          </a:xfrm>
          <a:prstGeom prst="rect">
            <a:avLst/>
          </a:prstGeom>
          <a:ln w="12700">
            <a:miter lim="400000"/>
          </a:ln>
        </p:spPr>
      </p:pic>
      <p:sp>
        <p:nvSpPr>
          <p:cNvPr id="274" name="Understandable…"/>
          <p:cNvSpPr txBox="1"/>
          <p:nvPr>
            <p:ph type="title"/>
          </p:nvPr>
        </p:nvSpPr>
        <p:spPr>
          <a:xfrm>
            <a:off x="1206500" y="952500"/>
            <a:ext cx="21081613" cy="3522564"/>
          </a:xfrm>
          <a:prstGeom prst="rect">
            <a:avLst/>
          </a:prstGeom>
        </p:spPr>
        <p:txBody>
          <a:bodyPr/>
          <a:lstStyle/>
          <a:p>
            <a:pPr>
              <a:defRPr b="0" spc="-64" sz="6400"/>
            </a:pPr>
            <a:r>
              <a:t>Understandable</a:t>
            </a:r>
          </a:p>
          <a:p>
            <a:pPr>
              <a:spcBef>
                <a:spcPts val="4000"/>
              </a:spcBef>
            </a:pPr>
            <a:r>
              <a:t>Three things to verify on every page.</a:t>
            </a:r>
          </a:p>
        </p:txBody>
      </p:sp>
      <p:sp>
        <p:nvSpPr>
          <p:cNvPr id="275" name="Page language…"/>
          <p:cNvSpPr txBox="1"/>
          <p:nvPr/>
        </p:nvSpPr>
        <p:spPr>
          <a:xfrm>
            <a:off x="922770" y="9872758"/>
            <a:ext cx="7110006" cy="30925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ctr" defTabSz="825500">
              <a:lnSpc>
                <a:spcPct val="100000"/>
              </a:lnSpc>
              <a:spcBef>
                <a:spcPts val="0"/>
              </a:spcBef>
              <a:defRPr b="1" sz="5500">
                <a:solidFill>
                  <a:schemeClr val="accent1">
                    <a:hueOff val="114395"/>
                    <a:lumOff val="-24975"/>
                  </a:schemeClr>
                </a:solidFill>
              </a:defRPr>
            </a:pPr>
            <a:r>
              <a:t>Page language</a:t>
            </a:r>
          </a:p>
          <a:p>
            <a:pPr algn="ctr">
              <a:lnSpc>
                <a:spcPct val="110000"/>
              </a:lnSpc>
              <a:spcBef>
                <a:spcPts val="800"/>
              </a:spcBef>
              <a:defRPr sz="3200"/>
            </a:pPr>
            <a:r>
              <a:t>A single attribute on the root tag </a:t>
            </a:r>
            <a:br/>
            <a:r>
              <a:t>tells the Reader which voice </a:t>
            </a:r>
            <a:br/>
            <a:r>
              <a:t>and pronunciation to use.</a:t>
            </a:r>
          </a:p>
        </p:txBody>
      </p:sp>
      <p:sp>
        <p:nvSpPr>
          <p:cNvPr id="276" name="Clear field labels…"/>
          <p:cNvSpPr txBox="1"/>
          <p:nvPr/>
        </p:nvSpPr>
        <p:spPr>
          <a:xfrm>
            <a:off x="8535103" y="9786239"/>
            <a:ext cx="6852832" cy="29821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ctr" defTabSz="825500">
              <a:lnSpc>
                <a:spcPct val="100000"/>
              </a:lnSpc>
              <a:spcBef>
                <a:spcPts val="0"/>
              </a:spcBef>
              <a:defRPr b="1" sz="5500">
                <a:solidFill>
                  <a:schemeClr val="accent1">
                    <a:hueOff val="114395"/>
                    <a:lumOff val="-24975"/>
                  </a:schemeClr>
                </a:solidFill>
              </a:defRPr>
            </a:pPr>
            <a:r>
              <a:t>Clear field labels</a:t>
            </a:r>
          </a:p>
          <a:p>
            <a:pPr algn="ctr">
              <a:lnSpc>
                <a:spcPct val="110000"/>
              </a:lnSpc>
              <a:spcBef>
                <a:spcPts val="800"/>
              </a:spcBef>
              <a:defRPr sz="3200"/>
            </a:pPr>
            <a:r>
              <a:t>Every input has a real </a:t>
            </a:r>
            <a:r>
              <a:rPr>
                <a:latin typeface="Courier New"/>
                <a:ea typeface="Courier New"/>
                <a:cs typeface="Courier New"/>
                <a:sym typeface="Courier New"/>
              </a:rPr>
              <a:t>&lt;label&gt;</a:t>
            </a:r>
            <a:r>
              <a:t> </a:t>
            </a:r>
            <a:br/>
            <a:r>
              <a:t>with explicit format. </a:t>
            </a:r>
            <a:br/>
            <a:r>
              <a:t>Placeholders are not labels.</a:t>
            </a:r>
          </a:p>
        </p:txBody>
      </p:sp>
      <p:sp>
        <p:nvSpPr>
          <p:cNvPr id="277" name="Consistent nav…"/>
          <p:cNvSpPr txBox="1"/>
          <p:nvPr/>
        </p:nvSpPr>
        <p:spPr>
          <a:xfrm>
            <a:off x="15890262" y="9786239"/>
            <a:ext cx="7538433" cy="29821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ctr" defTabSz="825500">
              <a:lnSpc>
                <a:spcPct val="100000"/>
              </a:lnSpc>
              <a:spcBef>
                <a:spcPts val="0"/>
              </a:spcBef>
              <a:defRPr b="1" sz="5500">
                <a:solidFill>
                  <a:schemeClr val="accent1">
                    <a:hueOff val="114395"/>
                    <a:lumOff val="-24975"/>
                  </a:schemeClr>
                </a:solidFill>
              </a:defRPr>
            </a:pPr>
            <a:r>
              <a:t>Consistent nav</a:t>
            </a:r>
          </a:p>
          <a:p>
            <a:pPr algn="ctr">
              <a:lnSpc>
                <a:spcPct val="110000"/>
              </a:lnSpc>
              <a:spcBef>
                <a:spcPts val="800"/>
              </a:spcBef>
              <a:defRPr sz="3200"/>
            </a:pPr>
            <a:r>
              <a:t>Menus are in the same place, in the same order, on every page. Predictable structure is half of “understandable.”</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9" name="Image" descr="Image"/>
          <p:cNvPicPr>
            <a:picLocks noChangeAspect="1"/>
          </p:cNvPicPr>
          <p:nvPr/>
        </p:nvPicPr>
        <p:blipFill>
          <a:blip r:embed="rId2">
            <a:extLst/>
          </a:blip>
          <a:stretch>
            <a:fillRect/>
          </a:stretch>
        </p:blipFill>
        <p:spPr>
          <a:xfrm>
            <a:off x="867767" y="5323156"/>
            <a:ext cx="22648466" cy="4433251"/>
          </a:xfrm>
          <a:prstGeom prst="rect">
            <a:avLst/>
          </a:prstGeom>
          <a:ln w="12700">
            <a:miter lim="400000"/>
          </a:ln>
        </p:spPr>
      </p:pic>
      <p:sp>
        <p:nvSpPr>
          <p:cNvPr id="280" name="Robust…"/>
          <p:cNvSpPr txBox="1"/>
          <p:nvPr>
            <p:ph type="title"/>
          </p:nvPr>
        </p:nvSpPr>
        <p:spPr>
          <a:xfrm>
            <a:off x="1206500" y="952500"/>
            <a:ext cx="21081613" cy="4704228"/>
          </a:xfrm>
          <a:prstGeom prst="rect">
            <a:avLst/>
          </a:prstGeom>
        </p:spPr>
        <p:txBody>
          <a:bodyPr/>
          <a:lstStyle/>
          <a:p>
            <a:pPr>
              <a:defRPr b="0" spc="-64" sz="6400"/>
            </a:pPr>
            <a:r>
              <a:t>Robust</a:t>
            </a:r>
          </a:p>
          <a:p>
            <a:pPr>
              <a:spcBef>
                <a:spcPts val="4000"/>
              </a:spcBef>
            </a:pPr>
            <a:r>
              <a:t>Use the right element for the job. </a:t>
            </a:r>
            <a:br/>
            <a:r>
              <a:t>The browser will do the rest.</a:t>
            </a:r>
          </a:p>
        </p:txBody>
      </p:sp>
      <p:sp>
        <p:nvSpPr>
          <p:cNvPr id="281" name="A real button is focusable, clickable, keyboard-activatable, and announced by Readers.  A styled div is none of those."/>
          <p:cNvSpPr txBox="1"/>
          <p:nvPr/>
        </p:nvSpPr>
        <p:spPr>
          <a:xfrm>
            <a:off x="1456170" y="10253758"/>
            <a:ext cx="5995978" cy="30925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ctr">
              <a:lnSpc>
                <a:spcPct val="110000"/>
              </a:lnSpc>
              <a:spcBef>
                <a:spcPts val="800"/>
              </a:spcBef>
              <a:defRPr sz="3200"/>
            </a:pPr>
            <a:r>
              <a:t>A real button is focusable, clickable, keyboard-activatable, and announced by Readers. </a:t>
            </a:r>
            <a:br/>
            <a:r>
              <a:t>A styled div is none of those.</a:t>
            </a:r>
          </a:p>
        </p:txBody>
      </p:sp>
      <p:sp>
        <p:nvSpPr>
          <p:cNvPr id="282" name="One &lt;h1&gt; per page following nested structure. Readers build an outline users can jump through."/>
          <p:cNvSpPr txBox="1"/>
          <p:nvPr/>
        </p:nvSpPr>
        <p:spPr>
          <a:xfrm>
            <a:off x="8544432" y="10167239"/>
            <a:ext cx="6405748" cy="29821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ctr">
              <a:lnSpc>
                <a:spcPct val="110000"/>
              </a:lnSpc>
              <a:spcBef>
                <a:spcPts val="800"/>
              </a:spcBef>
              <a:defRPr sz="3200"/>
            </a:lvl1pPr>
          </a:lstStyle>
          <a:p>
            <a:pPr/>
            <a:r>
              <a:t>One &lt;h1&gt; per page following nested structure. Readers build an outline users can jump through.</a:t>
            </a:r>
          </a:p>
        </p:txBody>
      </p:sp>
      <p:sp>
        <p:nvSpPr>
          <p:cNvPr id="283" name="Properly encoded standard elements are recognized by every assistive technology."/>
          <p:cNvSpPr txBox="1"/>
          <p:nvPr/>
        </p:nvSpPr>
        <p:spPr>
          <a:xfrm>
            <a:off x="16775690" y="10167239"/>
            <a:ext cx="5995979" cy="29821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ctr">
              <a:lnSpc>
                <a:spcPct val="110000"/>
              </a:lnSpc>
              <a:spcBef>
                <a:spcPts val="800"/>
              </a:spcBef>
              <a:defRPr sz="3200"/>
            </a:lvl1pPr>
          </a:lstStyle>
          <a:p>
            <a:pPr/>
            <a:r>
              <a:t>Properly encoded standard elements are recognized by every assistive technology.</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92E3D"/>
        </a:solidFill>
      </p:bgPr>
    </p:bg>
    <p:spTree>
      <p:nvGrpSpPr>
        <p:cNvPr id="1" name=""/>
        <p:cNvGrpSpPr/>
        <p:nvPr/>
      </p:nvGrpSpPr>
      <p:grpSpPr>
        <a:xfrm>
          <a:off x="0" y="0"/>
          <a:ext cx="0" cy="0"/>
          <a:chOff x="0" y="0"/>
          <a:chExt cx="0" cy="0"/>
        </a:xfrm>
      </p:grpSpPr>
      <p:sp>
        <p:nvSpPr>
          <p:cNvPr id="175" name="One"/>
          <p:cNvSpPr txBox="1"/>
          <p:nvPr>
            <p:ph type="body" idx="1"/>
          </p:nvPr>
        </p:nvSpPr>
        <p:spPr>
          <a:prstGeom prst="rect">
            <a:avLst/>
          </a:prstGeom>
        </p:spPr>
        <p:txBody>
          <a:bodyPr/>
          <a:lstStyle>
            <a:lvl1pPr algn="l">
              <a:defRPr b="0" spc="-249" sz="24900">
                <a:solidFill>
                  <a:schemeClr val="accent1">
                    <a:lumOff val="16847"/>
                  </a:schemeClr>
                </a:solidFill>
                <a:latin typeface="Alvaro Condensed"/>
                <a:ea typeface="Alvaro Condensed"/>
                <a:cs typeface="Alvaro Condensed"/>
                <a:sym typeface="Alvaro Condensed"/>
              </a:defRPr>
            </a:lvl1pPr>
          </a:lstStyle>
          <a:p>
            <a:pPr/>
            <a:r>
              <a:t>One</a:t>
            </a:r>
          </a:p>
        </p:txBody>
      </p:sp>
      <p:sp>
        <p:nvSpPr>
          <p:cNvPr id="176" name="How websites shut people out."/>
          <p:cNvSpPr txBox="1"/>
          <p:nvPr>
            <p:ph type="body" idx="21"/>
          </p:nvPr>
        </p:nvSpPr>
        <p:spPr>
          <a:xfrm>
            <a:off x="1206500" y="8262180"/>
            <a:ext cx="21971000" cy="1500020"/>
          </a:xfrm>
          <a:prstGeom prst="rect">
            <a:avLst/>
          </a:prstGeom>
          <a:extLst>
            <a:ext uri="{C572A759-6A51-4108-AA02-DFA0A04FC94B}">
              <ma14:wrappingTextBoxFlag xmlns:ma14="http://schemas.microsoft.com/office/mac/drawingml/2011/main" val="1"/>
            </a:ext>
          </a:extLst>
        </p:spPr>
        <p:txBody>
          <a:bodyPr/>
          <a:lstStyle>
            <a:lvl1pPr algn="l">
              <a:defRPr sz="6400">
                <a:solidFill>
                  <a:srgbClr val="FFFFFF"/>
                </a:solidFill>
              </a:defRPr>
            </a:lvl1pPr>
          </a:lstStyle>
          <a:p>
            <a:pPr/>
            <a:r>
              <a:t>How websites shut people out.</a:t>
            </a:r>
          </a:p>
        </p:txBody>
      </p:sp>
      <p:sp>
        <p:nvSpPr>
          <p:cNvPr id="177" name="Common friction points for people navigating websites with assistive tech."/>
          <p:cNvSpPr txBox="1"/>
          <p:nvPr/>
        </p:nvSpPr>
        <p:spPr>
          <a:xfrm>
            <a:off x="1206500" y="10092992"/>
            <a:ext cx="21971000" cy="231771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defRPr>
                <a:solidFill>
                  <a:srgbClr val="FFFFFF"/>
                </a:solidFill>
              </a:defRPr>
            </a:lvl1pPr>
          </a:lstStyle>
          <a:p>
            <a:pPr/>
            <a:r>
              <a:t>Common friction points for people navigating websites with assistive tech.</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92E3D"/>
        </a:solidFill>
      </p:bgPr>
    </p:bg>
    <p:spTree>
      <p:nvGrpSpPr>
        <p:cNvPr id="1" name=""/>
        <p:cNvGrpSpPr/>
        <p:nvPr/>
      </p:nvGrpSpPr>
      <p:grpSpPr>
        <a:xfrm>
          <a:off x="0" y="0"/>
          <a:ext cx="0" cy="0"/>
          <a:chOff x="0" y="0"/>
          <a:chExt cx="0" cy="0"/>
        </a:xfrm>
      </p:grpSpPr>
      <p:sp>
        <p:nvSpPr>
          <p:cNvPr id="285" name="Four"/>
          <p:cNvSpPr txBox="1"/>
          <p:nvPr>
            <p:ph type="body" idx="1"/>
          </p:nvPr>
        </p:nvSpPr>
        <p:spPr>
          <a:prstGeom prst="rect">
            <a:avLst/>
          </a:prstGeom>
        </p:spPr>
        <p:txBody>
          <a:bodyPr/>
          <a:lstStyle>
            <a:lvl1pPr algn="l">
              <a:defRPr b="0">
                <a:solidFill>
                  <a:schemeClr val="accent1">
                    <a:lumOff val="16847"/>
                  </a:schemeClr>
                </a:solidFill>
                <a:latin typeface="Alvaro Condensed"/>
                <a:ea typeface="Alvaro Condensed"/>
                <a:cs typeface="Alvaro Condensed"/>
                <a:sym typeface="Alvaro Condensed"/>
              </a:defRPr>
            </a:lvl1pPr>
          </a:lstStyle>
          <a:p>
            <a:pPr/>
            <a:r>
              <a:t>Four</a:t>
            </a:r>
          </a:p>
        </p:txBody>
      </p:sp>
      <p:sp>
        <p:nvSpPr>
          <p:cNvPr id="286" name="Real talk for Ports."/>
          <p:cNvSpPr txBox="1"/>
          <p:nvPr>
            <p:ph type="body" idx="21"/>
          </p:nvPr>
        </p:nvSpPr>
        <p:spPr>
          <a:xfrm>
            <a:off x="1206500" y="8262180"/>
            <a:ext cx="21971000" cy="1675484"/>
          </a:xfrm>
          <a:prstGeom prst="rect">
            <a:avLst/>
          </a:prstGeom>
          <a:extLst>
            <a:ext uri="{C572A759-6A51-4108-AA02-DFA0A04FC94B}">
              <ma14:wrappingTextBoxFlag xmlns:ma14="http://schemas.microsoft.com/office/mac/drawingml/2011/main" val="1"/>
            </a:ext>
          </a:extLst>
        </p:spPr>
        <p:txBody>
          <a:bodyPr/>
          <a:lstStyle>
            <a:lvl1pPr algn="l">
              <a:defRPr sz="6400">
                <a:solidFill>
                  <a:srgbClr val="FFFFFF"/>
                </a:solidFill>
              </a:defRPr>
            </a:lvl1pPr>
          </a:lstStyle>
          <a:p>
            <a:pPr/>
            <a:r>
              <a:t>Real talk for Ports.</a:t>
            </a:r>
          </a:p>
        </p:txBody>
      </p:sp>
      <p:sp>
        <p:nvSpPr>
          <p:cNvPr id="287" name="Three key problems likely affecting your website."/>
          <p:cNvSpPr txBox="1"/>
          <p:nvPr/>
        </p:nvSpPr>
        <p:spPr>
          <a:xfrm>
            <a:off x="1206500" y="10092992"/>
            <a:ext cx="19515639" cy="232634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defRPr>
                <a:solidFill>
                  <a:srgbClr val="FFFFFF"/>
                </a:solidFill>
              </a:defRPr>
            </a:lvl1pPr>
          </a:lstStyle>
          <a:p>
            <a:pPr/>
            <a:r>
              <a:t>Three key problems likely affecting your website.</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Vendor accessibility is your problem."/>
          <p:cNvSpPr txBox="1"/>
          <p:nvPr>
            <p:ph type="title"/>
          </p:nvPr>
        </p:nvSpPr>
        <p:spPr>
          <a:xfrm>
            <a:off x="1206500" y="952500"/>
            <a:ext cx="21081613" cy="2375594"/>
          </a:xfrm>
          <a:prstGeom prst="rect">
            <a:avLst/>
          </a:prstGeom>
        </p:spPr>
        <p:txBody>
          <a:bodyPr/>
          <a:lstStyle/>
          <a:p>
            <a:pPr>
              <a:spcBef>
                <a:spcPts val="4000"/>
              </a:spcBef>
            </a:pPr>
            <a:r>
              <a:t>Vendor accessibility is </a:t>
            </a:r>
            <a:r>
              <a:rPr i="1"/>
              <a:t>your</a:t>
            </a:r>
            <a:r>
              <a:t> problem.</a:t>
            </a:r>
          </a:p>
        </p:txBody>
      </p:sp>
      <p:sp>
        <p:nvSpPr>
          <p:cNvPr id="290" name="You can outsource the software, but not the liability.…"/>
          <p:cNvSpPr txBox="1"/>
          <p:nvPr/>
        </p:nvSpPr>
        <p:spPr>
          <a:xfrm>
            <a:off x="12847867" y="5109042"/>
            <a:ext cx="9604461" cy="651069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25500">
              <a:lnSpc>
                <a:spcPct val="100000"/>
              </a:lnSpc>
              <a:spcBef>
                <a:spcPts val="0"/>
              </a:spcBef>
              <a:defRPr b="1" sz="4700">
                <a:solidFill>
                  <a:schemeClr val="accent1">
                    <a:hueOff val="114395"/>
                    <a:lumOff val="-24975"/>
                  </a:schemeClr>
                </a:solidFill>
              </a:defRPr>
            </a:pPr>
            <a:r>
              <a:t>You can outsource the software, but not the liability.</a:t>
            </a:r>
          </a:p>
          <a:p>
            <a:pPr defTabSz="825500">
              <a:lnSpc>
                <a:spcPct val="100000"/>
              </a:lnSpc>
              <a:spcBef>
                <a:spcPts val="2000"/>
              </a:spcBef>
              <a:defRPr b="1" sz="2800"/>
            </a:pPr>
            <a:r>
              <a:rPr b="0"/>
              <a:t>Your permit portal. Your payment processor — Heartland, Stripe, PayPal. Your CivicPlus, Granicus, BoardDocs board-meeting agenda system. Your job-application form on NEOGOV, ApplicantPro, Indeed. All "off the shelf," all on your domain in the user's mind.</a:t>
            </a:r>
            <a:endParaRPr b="0"/>
          </a:p>
          <a:p>
            <a:pPr defTabSz="825500">
              <a:lnSpc>
                <a:spcPct val="100000"/>
              </a:lnSpc>
              <a:spcBef>
                <a:spcPts val="2000"/>
              </a:spcBef>
              <a:defRPr b="1" sz="2800"/>
            </a:pPr>
            <a:r>
              <a:rPr b="0"/>
              <a:t>DOJ doesn't care who built it. If it's the service you provide to the public, you're on the hook for whether it's accessible.</a:t>
            </a:r>
          </a:p>
        </p:txBody>
      </p:sp>
      <p:pic>
        <p:nvPicPr>
          <p:cNvPr id="291" name="Image" descr="Image"/>
          <p:cNvPicPr>
            <a:picLocks noChangeAspect="1"/>
          </p:cNvPicPr>
          <p:nvPr/>
        </p:nvPicPr>
        <p:blipFill>
          <a:blip r:embed="rId2">
            <a:extLst/>
          </a:blip>
          <a:stretch>
            <a:fillRect/>
          </a:stretch>
        </p:blipFill>
        <p:spPr>
          <a:xfrm>
            <a:off x="1282700" y="4552950"/>
            <a:ext cx="10947400" cy="61341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A scanned PDF is often the equivalent of a photocopy of a document."/>
          <p:cNvSpPr txBox="1"/>
          <p:nvPr>
            <p:ph type="title"/>
          </p:nvPr>
        </p:nvSpPr>
        <p:spPr>
          <a:xfrm>
            <a:off x="1206500" y="952500"/>
            <a:ext cx="19346492" cy="3522564"/>
          </a:xfrm>
          <a:prstGeom prst="rect">
            <a:avLst/>
          </a:prstGeom>
        </p:spPr>
        <p:txBody>
          <a:bodyPr/>
          <a:lstStyle>
            <a:lvl1pPr>
              <a:spcBef>
                <a:spcPts val="4000"/>
              </a:spcBef>
            </a:lvl1pPr>
          </a:lstStyle>
          <a:p>
            <a:pPr/>
            <a:r>
              <a:t>A scanned PDF is often the equivalent of a photocopy of a document.</a:t>
            </a:r>
          </a:p>
        </p:txBody>
      </p:sp>
      <p:pic>
        <p:nvPicPr>
          <p:cNvPr id="294" name="Image" descr="Image"/>
          <p:cNvPicPr>
            <a:picLocks noChangeAspect="1"/>
          </p:cNvPicPr>
          <p:nvPr/>
        </p:nvPicPr>
        <p:blipFill>
          <a:blip r:embed="rId2">
            <a:extLst/>
          </a:blip>
          <a:stretch>
            <a:fillRect/>
          </a:stretch>
        </p:blipFill>
        <p:spPr>
          <a:xfrm>
            <a:off x="3111500" y="4451350"/>
            <a:ext cx="8051800" cy="6134100"/>
          </a:xfrm>
          <a:prstGeom prst="rect">
            <a:avLst/>
          </a:prstGeom>
          <a:ln w="12700">
            <a:miter lim="400000"/>
          </a:ln>
        </p:spPr>
      </p:pic>
      <p:sp>
        <p:nvSpPr>
          <p:cNvPr id="295" name="Meeting minutes, RFPs, lease agreements — published as scanned images.…"/>
          <p:cNvSpPr txBox="1"/>
          <p:nvPr/>
        </p:nvSpPr>
        <p:spPr>
          <a:xfrm>
            <a:off x="12847867" y="5109042"/>
            <a:ext cx="9604461" cy="651069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25500">
              <a:lnSpc>
                <a:spcPct val="100000"/>
              </a:lnSpc>
              <a:spcBef>
                <a:spcPts val="0"/>
              </a:spcBef>
              <a:defRPr b="1" sz="4700">
                <a:solidFill>
                  <a:schemeClr val="accent1">
                    <a:hueOff val="114395"/>
                    <a:lumOff val="-24975"/>
                  </a:schemeClr>
                </a:solidFill>
              </a:defRPr>
            </a:pPr>
            <a:r>
              <a:t>Meeting minutes, RFPs, lease agreements — published as scanned images.</a:t>
            </a:r>
          </a:p>
          <a:p>
            <a:pPr defTabSz="825500">
              <a:lnSpc>
                <a:spcPct val="100000"/>
              </a:lnSpc>
              <a:spcBef>
                <a:spcPts val="2000"/>
              </a:spcBef>
              <a:defRPr b="1" sz="2800"/>
            </a:pPr>
            <a:r>
              <a:rPr b="0"/>
              <a:t>The text is decorative pixels, not characters. The Reader has nothing to read aloud. </a:t>
            </a:r>
            <a:endParaRPr b="0"/>
          </a:p>
          <a:p>
            <a:pPr defTabSz="825500">
              <a:lnSpc>
                <a:spcPct val="100000"/>
              </a:lnSpc>
              <a:spcBef>
                <a:spcPts val="2000"/>
              </a:spcBef>
              <a:defRPr b="1" sz="2800"/>
            </a:pPr>
            <a:r>
              <a:t>Fix: </a:t>
            </a:r>
            <a:r>
              <a:rPr b="0"/>
              <a:t>OCR + tagged PDF, or — better — publish as HTML in the first place.</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Accessibility overlays promise everything, fix very little."/>
          <p:cNvSpPr txBox="1"/>
          <p:nvPr>
            <p:ph type="title"/>
          </p:nvPr>
        </p:nvSpPr>
        <p:spPr>
          <a:xfrm>
            <a:off x="1206500" y="952500"/>
            <a:ext cx="21455094" cy="3522564"/>
          </a:xfrm>
          <a:prstGeom prst="rect">
            <a:avLst/>
          </a:prstGeom>
        </p:spPr>
        <p:txBody>
          <a:bodyPr/>
          <a:lstStyle>
            <a:lvl1pPr>
              <a:spcBef>
                <a:spcPts val="4000"/>
              </a:spcBef>
            </a:lvl1pPr>
          </a:lstStyle>
          <a:p>
            <a:pPr/>
            <a:r>
              <a:t>Accessibility overlays promise everything, fix very little.</a:t>
            </a:r>
          </a:p>
        </p:txBody>
      </p:sp>
      <p:sp>
        <p:nvSpPr>
          <p:cNvPr id="298" name="DOJ has explicitly said overlays do not meet the rule.…"/>
          <p:cNvSpPr txBox="1"/>
          <p:nvPr/>
        </p:nvSpPr>
        <p:spPr>
          <a:xfrm>
            <a:off x="12847867" y="5109042"/>
            <a:ext cx="9604461" cy="651069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25500">
              <a:lnSpc>
                <a:spcPct val="100000"/>
              </a:lnSpc>
              <a:spcBef>
                <a:spcPts val="0"/>
              </a:spcBef>
              <a:defRPr b="1" sz="4700">
                <a:solidFill>
                  <a:schemeClr val="accent1">
                    <a:hueOff val="114395"/>
                    <a:lumOff val="-24975"/>
                  </a:schemeClr>
                </a:solidFill>
              </a:defRPr>
            </a:pPr>
            <a:r>
              <a:t>DOJ has explicitly said overlays do not meet the rule.</a:t>
            </a:r>
          </a:p>
          <a:p>
            <a:pPr defTabSz="825500">
              <a:lnSpc>
                <a:spcPct val="100000"/>
              </a:lnSpc>
              <a:spcBef>
                <a:spcPts val="2000"/>
              </a:spcBef>
              <a:defRPr b="1" sz="2800"/>
            </a:pPr>
            <a:r>
              <a:rPr b="0"/>
              <a:t>JavaScript widgets that promises one-click ADA compliance do not fix your markup, labels, or focus order.</a:t>
            </a:r>
          </a:p>
        </p:txBody>
      </p:sp>
      <p:pic>
        <p:nvPicPr>
          <p:cNvPr id="299" name="Screenshot 2026-05-17 at 6.19.40 PM.png" descr="Screenshot 2026-05-17 at 6.19.40 PM.png"/>
          <p:cNvPicPr>
            <a:picLocks noChangeAspect="1"/>
          </p:cNvPicPr>
          <p:nvPr/>
        </p:nvPicPr>
        <p:blipFill>
          <a:blip r:embed="rId2">
            <a:extLst/>
          </a:blip>
          <a:stretch>
            <a:fillRect/>
          </a:stretch>
        </p:blipFill>
        <p:spPr>
          <a:xfrm>
            <a:off x="1586016" y="4034708"/>
            <a:ext cx="10510804" cy="8659361"/>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Rounded Rectangle"/>
          <p:cNvSpPr/>
          <p:nvPr/>
        </p:nvSpPr>
        <p:spPr>
          <a:xfrm>
            <a:off x="15408318" y="10709089"/>
            <a:ext cx="9427116" cy="4081828"/>
          </a:xfrm>
          <a:prstGeom prst="roundRect">
            <a:avLst>
              <a:gd name="adj" fmla="val 10396"/>
            </a:avLst>
          </a:prstGeom>
          <a:solidFill>
            <a:schemeClr val="accent1">
              <a:hueOff val="114395"/>
              <a:lumOff val="-24975"/>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302" name="There are exceptions, but they are narrow."/>
          <p:cNvSpPr txBox="1"/>
          <p:nvPr>
            <p:ph type="title"/>
          </p:nvPr>
        </p:nvSpPr>
        <p:spPr>
          <a:xfrm>
            <a:off x="1206500" y="952500"/>
            <a:ext cx="21175882" cy="1788621"/>
          </a:xfrm>
          <a:prstGeom prst="rect">
            <a:avLst/>
          </a:prstGeom>
        </p:spPr>
        <p:txBody>
          <a:bodyPr/>
          <a:lstStyle>
            <a:lvl1pPr>
              <a:spcBef>
                <a:spcPts val="4000"/>
              </a:spcBef>
            </a:lvl1pPr>
          </a:lstStyle>
          <a:p>
            <a:pPr/>
            <a:r>
              <a:t>There are exceptions, but they are narrow.</a:t>
            </a:r>
          </a:p>
        </p:txBody>
      </p:sp>
      <p:sp>
        <p:nvSpPr>
          <p:cNvPr id="303" name="1. Archived web content — clearly labeled.…"/>
          <p:cNvSpPr txBox="1"/>
          <p:nvPr/>
        </p:nvSpPr>
        <p:spPr>
          <a:xfrm>
            <a:off x="3593892" y="3155788"/>
            <a:ext cx="15222447" cy="1091972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25500">
              <a:lnSpc>
                <a:spcPct val="100000"/>
              </a:lnSpc>
              <a:spcBef>
                <a:spcPts val="3200"/>
              </a:spcBef>
              <a:defRPr b="1">
                <a:solidFill>
                  <a:schemeClr val="accent1">
                    <a:hueOff val="114395"/>
                    <a:lumOff val="-24975"/>
                  </a:schemeClr>
                </a:solidFill>
              </a:defRPr>
            </a:pPr>
            <a:r>
              <a:t>1. Archived web content — clearly labeled.</a:t>
            </a:r>
          </a:p>
          <a:p>
            <a:pPr defTabSz="825500">
              <a:lnSpc>
                <a:spcPct val="100000"/>
              </a:lnSpc>
              <a:spcBef>
                <a:spcPts val="800"/>
              </a:spcBef>
              <a:defRPr b="1" sz="2800"/>
            </a:pPr>
            <a:r>
              <a:rPr b="0"/>
              <a:t>Think old pages with meeting minutes, retired comprehensive plans, past annual reports.</a:t>
            </a:r>
            <a:endParaRPr b="0"/>
          </a:p>
          <a:p>
            <a:pPr defTabSz="825500">
              <a:lnSpc>
                <a:spcPct val="100000"/>
              </a:lnSpc>
              <a:spcBef>
                <a:spcPts val="4000"/>
              </a:spcBef>
              <a:defRPr b="1">
                <a:solidFill>
                  <a:schemeClr val="accent1">
                    <a:hueOff val="114395"/>
                    <a:lumOff val="-24975"/>
                  </a:schemeClr>
                </a:solidFill>
              </a:defRPr>
            </a:pPr>
            <a:r>
              <a:t>2. Pre-existing electronic documents.</a:t>
            </a:r>
          </a:p>
          <a:p>
            <a:pPr defTabSz="825500">
              <a:lnSpc>
                <a:spcPct val="100000"/>
              </a:lnSpc>
              <a:spcBef>
                <a:spcPts val="800"/>
              </a:spcBef>
              <a:defRPr b="1" sz="2800"/>
            </a:pPr>
            <a:r>
              <a:rPr b="0"/>
              <a:t>PDFs, Word, PowerPoint, Excel posted </a:t>
            </a:r>
            <a:r>
              <a:rPr b="0" i="1"/>
              <a:t>before</a:t>
            </a:r>
            <a:r>
              <a:rPr b="0"/>
              <a:t> your deadline. Doesn't apply to docs currently used to access services (applications, current ordinances).</a:t>
            </a:r>
            <a:endParaRPr b="0"/>
          </a:p>
          <a:p>
            <a:pPr defTabSz="825500">
              <a:lnSpc>
                <a:spcPct val="100000"/>
              </a:lnSpc>
              <a:spcBef>
                <a:spcPts val="4000"/>
              </a:spcBef>
              <a:defRPr b="1">
                <a:solidFill>
                  <a:schemeClr val="accent1">
                    <a:hueOff val="114395"/>
                    <a:lumOff val="-24975"/>
                  </a:schemeClr>
                </a:solidFill>
              </a:defRPr>
            </a:pPr>
            <a:r>
              <a:t>3. Third-party content.</a:t>
            </a:r>
          </a:p>
          <a:p>
            <a:pPr defTabSz="825500">
              <a:lnSpc>
                <a:spcPct val="100000"/>
              </a:lnSpc>
              <a:spcBef>
                <a:spcPts val="800"/>
              </a:spcBef>
              <a:defRPr b="1" sz="2800"/>
            </a:pPr>
            <a:r>
              <a:rPr b="0"/>
              <a:t>Public message board comments. Posts on a public gallery or social media. </a:t>
            </a:r>
            <a:br>
              <a:rPr b="0"/>
            </a:br>
            <a:r>
              <a:t>Vendor content does not qualify for an exception.</a:t>
            </a:r>
            <a:endParaRPr b="0"/>
          </a:p>
          <a:p>
            <a:pPr defTabSz="825500">
              <a:lnSpc>
                <a:spcPct val="100000"/>
              </a:lnSpc>
              <a:spcBef>
                <a:spcPts val="4000"/>
              </a:spcBef>
              <a:defRPr b="1">
                <a:solidFill>
                  <a:schemeClr val="accent1">
                    <a:hueOff val="114395"/>
                    <a:lumOff val="-24975"/>
                  </a:schemeClr>
                </a:solidFill>
              </a:defRPr>
            </a:pPr>
            <a:r>
              <a:t>4. Individualized password-protected documents.</a:t>
            </a:r>
          </a:p>
          <a:p>
            <a:pPr defTabSz="825500">
              <a:lnSpc>
                <a:spcPct val="100000"/>
              </a:lnSpc>
              <a:spcBef>
                <a:spcPts val="800"/>
              </a:spcBef>
              <a:defRPr b="1" sz="2800"/>
            </a:pPr>
            <a:r>
              <a:rPr b="0"/>
              <a:t>Account-specific — think fee receipts, permit confirmations.</a:t>
            </a:r>
            <a:endParaRPr b="0"/>
          </a:p>
          <a:p>
            <a:pPr defTabSz="825500">
              <a:lnSpc>
                <a:spcPct val="100000"/>
              </a:lnSpc>
              <a:spcBef>
                <a:spcPts val="4000"/>
              </a:spcBef>
              <a:defRPr b="1">
                <a:solidFill>
                  <a:schemeClr val="accent1">
                    <a:hueOff val="114395"/>
                    <a:lumOff val="-24975"/>
                  </a:schemeClr>
                </a:solidFill>
              </a:defRPr>
            </a:pPr>
            <a:r>
              <a:t>5. Pre-existing social media posts.</a:t>
            </a:r>
          </a:p>
          <a:p>
            <a:pPr defTabSz="825500">
              <a:lnSpc>
                <a:spcPct val="100000"/>
              </a:lnSpc>
              <a:spcBef>
                <a:spcPts val="800"/>
              </a:spcBef>
              <a:defRPr b="1" sz="2800"/>
            </a:pPr>
            <a:r>
              <a:rPr b="0"/>
              <a:t>Old posts grandfather. New posts must be accessible.</a:t>
            </a:r>
          </a:p>
        </p:txBody>
      </p:sp>
      <p:pic>
        <p:nvPicPr>
          <p:cNvPr id="304" name="Image" descr="Image"/>
          <p:cNvPicPr>
            <a:picLocks noChangeAspect="1"/>
          </p:cNvPicPr>
          <p:nvPr/>
        </p:nvPicPr>
        <p:blipFill>
          <a:blip r:embed="rId2">
            <a:extLst/>
          </a:blip>
          <a:stretch>
            <a:fillRect/>
          </a:stretch>
        </p:blipFill>
        <p:spPr>
          <a:xfrm>
            <a:off x="1711613" y="3196872"/>
            <a:ext cx="1498500" cy="1330476"/>
          </a:xfrm>
          <a:prstGeom prst="rect">
            <a:avLst/>
          </a:prstGeom>
          <a:ln w="12700">
            <a:miter lim="400000"/>
          </a:ln>
        </p:spPr>
      </p:pic>
      <p:pic>
        <p:nvPicPr>
          <p:cNvPr id="305" name="Image" descr="Image"/>
          <p:cNvPicPr>
            <a:picLocks noChangeAspect="1"/>
          </p:cNvPicPr>
          <p:nvPr/>
        </p:nvPicPr>
        <p:blipFill>
          <a:blip r:embed="rId3">
            <a:extLst/>
          </a:blip>
          <a:stretch>
            <a:fillRect/>
          </a:stretch>
        </p:blipFill>
        <p:spPr>
          <a:xfrm>
            <a:off x="1837651" y="5091855"/>
            <a:ext cx="1221025" cy="1600808"/>
          </a:xfrm>
          <a:prstGeom prst="rect">
            <a:avLst/>
          </a:prstGeom>
          <a:ln w="12700">
            <a:miter lim="400000"/>
          </a:ln>
        </p:spPr>
      </p:pic>
      <p:pic>
        <p:nvPicPr>
          <p:cNvPr id="306" name="Image" descr="Image"/>
          <p:cNvPicPr>
            <a:picLocks noChangeAspect="1"/>
          </p:cNvPicPr>
          <p:nvPr/>
        </p:nvPicPr>
        <p:blipFill>
          <a:blip r:embed="rId4">
            <a:extLst/>
          </a:blip>
          <a:stretch>
            <a:fillRect/>
          </a:stretch>
        </p:blipFill>
        <p:spPr>
          <a:xfrm>
            <a:off x="1661065" y="7348157"/>
            <a:ext cx="1574197" cy="1330476"/>
          </a:xfrm>
          <a:prstGeom prst="rect">
            <a:avLst/>
          </a:prstGeom>
          <a:ln w="12700">
            <a:miter lim="400000"/>
          </a:ln>
        </p:spPr>
      </p:pic>
      <p:pic>
        <p:nvPicPr>
          <p:cNvPr id="307" name="Image" descr="Image"/>
          <p:cNvPicPr>
            <a:picLocks noChangeAspect="1"/>
          </p:cNvPicPr>
          <p:nvPr/>
        </p:nvPicPr>
        <p:blipFill>
          <a:blip r:embed="rId5">
            <a:extLst/>
          </a:blip>
          <a:stretch>
            <a:fillRect/>
          </a:stretch>
        </p:blipFill>
        <p:spPr>
          <a:xfrm>
            <a:off x="1772859" y="9259296"/>
            <a:ext cx="1376009" cy="1349619"/>
          </a:xfrm>
          <a:prstGeom prst="rect">
            <a:avLst/>
          </a:prstGeom>
          <a:ln w="12700">
            <a:miter lim="400000"/>
          </a:ln>
        </p:spPr>
      </p:pic>
      <p:pic>
        <p:nvPicPr>
          <p:cNvPr id="308" name="Image" descr="Image"/>
          <p:cNvPicPr>
            <a:picLocks noChangeAspect="1"/>
          </p:cNvPicPr>
          <p:nvPr/>
        </p:nvPicPr>
        <p:blipFill>
          <a:blip r:embed="rId6">
            <a:extLst/>
          </a:blip>
          <a:stretch>
            <a:fillRect/>
          </a:stretch>
        </p:blipFill>
        <p:spPr>
          <a:xfrm>
            <a:off x="1772859" y="11058550"/>
            <a:ext cx="1376009" cy="1368101"/>
          </a:xfrm>
          <a:prstGeom prst="rect">
            <a:avLst/>
          </a:prstGeom>
          <a:ln w="12700">
            <a:miter lim="400000"/>
          </a:ln>
        </p:spPr>
      </p:pic>
      <p:sp>
        <p:nvSpPr>
          <p:cNvPr id="309" name="Even when an exception applies — if a person with a disability requests access, you still owe an accessible version."/>
          <p:cNvSpPr txBox="1"/>
          <p:nvPr/>
        </p:nvSpPr>
        <p:spPr>
          <a:xfrm>
            <a:off x="16046743" y="11263129"/>
            <a:ext cx="7104361" cy="13023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2800">
                <a:solidFill>
                  <a:srgbClr val="FFFFFF"/>
                </a:solidFill>
              </a:defRPr>
            </a:lvl1pPr>
          </a:lstStyle>
          <a:p>
            <a:pPr/>
            <a:r>
              <a:t>Even when an exception applies — if a person with a disability requests access, you still owe an accessible version.</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92E3D"/>
        </a:solidFill>
      </p:bgPr>
    </p:bg>
    <p:spTree>
      <p:nvGrpSpPr>
        <p:cNvPr id="1" name=""/>
        <p:cNvGrpSpPr/>
        <p:nvPr/>
      </p:nvGrpSpPr>
      <p:grpSpPr>
        <a:xfrm>
          <a:off x="0" y="0"/>
          <a:ext cx="0" cy="0"/>
          <a:chOff x="0" y="0"/>
          <a:chExt cx="0" cy="0"/>
        </a:xfrm>
      </p:grpSpPr>
      <p:sp>
        <p:nvSpPr>
          <p:cNvPr id="311" name="FIVE"/>
          <p:cNvSpPr txBox="1"/>
          <p:nvPr>
            <p:ph type="body" idx="1"/>
          </p:nvPr>
        </p:nvSpPr>
        <p:spPr>
          <a:prstGeom prst="rect">
            <a:avLst/>
          </a:prstGeom>
        </p:spPr>
        <p:txBody>
          <a:bodyPr/>
          <a:lstStyle>
            <a:lvl1pPr algn="l">
              <a:defRPr b="0">
                <a:solidFill>
                  <a:schemeClr val="accent1">
                    <a:lumOff val="16847"/>
                  </a:schemeClr>
                </a:solidFill>
                <a:latin typeface="Alvaro Condensed"/>
                <a:ea typeface="Alvaro Condensed"/>
                <a:cs typeface="Alvaro Condensed"/>
                <a:sym typeface="Alvaro Condensed"/>
              </a:defRPr>
            </a:lvl1pPr>
          </a:lstStyle>
          <a:p>
            <a:pPr/>
            <a:r>
              <a:t>FIVE</a:t>
            </a:r>
          </a:p>
        </p:txBody>
      </p:sp>
      <p:sp>
        <p:nvSpPr>
          <p:cNvPr id="312" name="Your homework for next week thru April 2028."/>
          <p:cNvSpPr txBox="1"/>
          <p:nvPr>
            <p:ph type="body" idx="21"/>
          </p:nvPr>
        </p:nvSpPr>
        <p:spPr>
          <a:xfrm>
            <a:off x="1206500" y="8262180"/>
            <a:ext cx="21971000" cy="1675484"/>
          </a:xfrm>
          <a:prstGeom prst="rect">
            <a:avLst/>
          </a:prstGeom>
          <a:extLst>
            <a:ext uri="{C572A759-6A51-4108-AA02-DFA0A04FC94B}">
              <ma14:wrappingTextBoxFlag xmlns:ma14="http://schemas.microsoft.com/office/mac/drawingml/2011/main" val="1"/>
            </a:ext>
          </a:extLst>
        </p:spPr>
        <p:txBody>
          <a:bodyPr/>
          <a:lstStyle>
            <a:lvl1pPr algn="l">
              <a:defRPr sz="6400">
                <a:solidFill>
                  <a:srgbClr val="FFFFFF"/>
                </a:solidFill>
              </a:defRPr>
            </a:lvl1pPr>
          </a:lstStyle>
          <a:p>
            <a:pPr/>
            <a:r>
              <a:t>Your homework for next week thru April 2028.</a:t>
            </a:r>
          </a:p>
        </p:txBody>
      </p:sp>
      <p:sp>
        <p:nvSpPr>
          <p:cNvPr id="313" name="Six steps, phased across the next 23 months. Three to start now,  two by mid-summer, one that runs the whole way through."/>
          <p:cNvSpPr txBox="1"/>
          <p:nvPr/>
        </p:nvSpPr>
        <p:spPr>
          <a:xfrm>
            <a:off x="1206500" y="10092992"/>
            <a:ext cx="19515639" cy="232634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defRPr>
                <a:solidFill>
                  <a:srgbClr val="FFFFFF"/>
                </a:solidFill>
              </a:defRPr>
            </a:pPr>
            <a:r>
              <a:t>Six steps, phased across the next 23 months. Three to start now, </a:t>
            </a:r>
            <a:br/>
            <a:r>
              <a:t>two by mid-summer, one that runs the whole way through.</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5" name="Image" descr="Image"/>
          <p:cNvPicPr>
            <a:picLocks noChangeAspect="1"/>
          </p:cNvPicPr>
          <p:nvPr/>
        </p:nvPicPr>
        <p:blipFill>
          <a:blip r:embed="rId2">
            <a:extLst/>
          </a:blip>
          <a:stretch>
            <a:fillRect/>
          </a:stretch>
        </p:blipFill>
        <p:spPr>
          <a:xfrm>
            <a:off x="2186456" y="2722752"/>
            <a:ext cx="1341467" cy="1551531"/>
          </a:xfrm>
          <a:prstGeom prst="rect">
            <a:avLst/>
          </a:prstGeom>
          <a:ln w="12700">
            <a:miter lim="400000"/>
          </a:ln>
        </p:spPr>
      </p:pic>
      <p:pic>
        <p:nvPicPr>
          <p:cNvPr id="316" name="Image" descr="Image"/>
          <p:cNvPicPr>
            <a:picLocks noChangeAspect="1"/>
          </p:cNvPicPr>
          <p:nvPr/>
        </p:nvPicPr>
        <p:blipFill>
          <a:blip r:embed="rId3">
            <a:extLst/>
          </a:blip>
          <a:stretch>
            <a:fillRect/>
          </a:stretch>
        </p:blipFill>
        <p:spPr>
          <a:xfrm>
            <a:off x="9613900" y="2887022"/>
            <a:ext cx="1163648" cy="1551531"/>
          </a:xfrm>
          <a:prstGeom prst="rect">
            <a:avLst/>
          </a:prstGeom>
          <a:ln w="12700">
            <a:miter lim="400000"/>
          </a:ln>
        </p:spPr>
      </p:pic>
      <p:pic>
        <p:nvPicPr>
          <p:cNvPr id="317" name="Image" descr="Image"/>
          <p:cNvPicPr>
            <a:picLocks noChangeAspect="1"/>
          </p:cNvPicPr>
          <p:nvPr/>
        </p:nvPicPr>
        <p:blipFill>
          <a:blip r:embed="rId4">
            <a:extLst/>
          </a:blip>
          <a:stretch>
            <a:fillRect/>
          </a:stretch>
        </p:blipFill>
        <p:spPr>
          <a:xfrm>
            <a:off x="17170333" y="2920047"/>
            <a:ext cx="1476304" cy="1460081"/>
          </a:xfrm>
          <a:prstGeom prst="rect">
            <a:avLst/>
          </a:prstGeom>
          <a:ln w="12700">
            <a:miter lim="400000"/>
          </a:ln>
        </p:spPr>
      </p:pic>
      <p:pic>
        <p:nvPicPr>
          <p:cNvPr id="318" name="Image" descr="Image"/>
          <p:cNvPicPr>
            <a:picLocks noChangeAspect="1"/>
          </p:cNvPicPr>
          <p:nvPr/>
        </p:nvPicPr>
        <p:blipFill>
          <a:blip r:embed="rId5">
            <a:extLst/>
          </a:blip>
          <a:stretch>
            <a:fillRect/>
          </a:stretch>
        </p:blipFill>
        <p:spPr>
          <a:xfrm>
            <a:off x="2186456" y="8045942"/>
            <a:ext cx="1138899" cy="1358214"/>
          </a:xfrm>
          <a:prstGeom prst="rect">
            <a:avLst/>
          </a:prstGeom>
          <a:ln w="12700">
            <a:miter lim="400000"/>
          </a:ln>
        </p:spPr>
      </p:pic>
      <p:pic>
        <p:nvPicPr>
          <p:cNvPr id="319" name="Image" descr="Image"/>
          <p:cNvPicPr>
            <a:picLocks noChangeAspect="1"/>
          </p:cNvPicPr>
          <p:nvPr/>
        </p:nvPicPr>
        <p:blipFill>
          <a:blip r:embed="rId6">
            <a:extLst/>
          </a:blip>
          <a:stretch>
            <a:fillRect/>
          </a:stretch>
        </p:blipFill>
        <p:spPr>
          <a:xfrm>
            <a:off x="9506130" y="8234653"/>
            <a:ext cx="985682" cy="1290348"/>
          </a:xfrm>
          <a:prstGeom prst="rect">
            <a:avLst/>
          </a:prstGeom>
          <a:ln w="12700">
            <a:miter lim="400000"/>
          </a:ln>
        </p:spPr>
      </p:pic>
      <p:pic>
        <p:nvPicPr>
          <p:cNvPr id="320" name="Image" descr="Image"/>
          <p:cNvPicPr>
            <a:picLocks noChangeAspect="1"/>
          </p:cNvPicPr>
          <p:nvPr/>
        </p:nvPicPr>
        <p:blipFill>
          <a:blip r:embed="rId7">
            <a:extLst/>
          </a:blip>
          <a:stretch>
            <a:fillRect/>
          </a:stretch>
        </p:blipFill>
        <p:spPr>
          <a:xfrm>
            <a:off x="17395807" y="7949284"/>
            <a:ext cx="1414380" cy="1551531"/>
          </a:xfrm>
          <a:prstGeom prst="rect">
            <a:avLst/>
          </a:prstGeom>
          <a:ln w="12700">
            <a:miter lim="400000"/>
          </a:ln>
        </p:spPr>
      </p:pic>
      <p:sp>
        <p:nvSpPr>
          <p:cNvPr id="321" name="Six things to get started on right away."/>
          <p:cNvSpPr txBox="1"/>
          <p:nvPr>
            <p:ph type="title"/>
          </p:nvPr>
        </p:nvSpPr>
        <p:spPr>
          <a:xfrm>
            <a:off x="1206500" y="952500"/>
            <a:ext cx="21175882" cy="1788621"/>
          </a:xfrm>
          <a:prstGeom prst="rect">
            <a:avLst/>
          </a:prstGeom>
        </p:spPr>
        <p:txBody>
          <a:bodyPr/>
          <a:lstStyle>
            <a:lvl1pPr>
              <a:spcBef>
                <a:spcPts val="4000"/>
              </a:spcBef>
            </a:lvl1pPr>
          </a:lstStyle>
          <a:p>
            <a:pPr/>
            <a:r>
              <a:t>Six things to get started on right away.</a:t>
            </a:r>
          </a:p>
        </p:txBody>
      </p:sp>
      <p:sp>
        <p:nvSpPr>
          <p:cNvPr id="322" name="1.…"/>
          <p:cNvSpPr txBox="1"/>
          <p:nvPr/>
        </p:nvSpPr>
        <p:spPr>
          <a:xfrm>
            <a:off x="1319987" y="3409788"/>
            <a:ext cx="6353349" cy="396748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25500">
              <a:lnSpc>
                <a:spcPct val="100000"/>
              </a:lnSpc>
              <a:spcBef>
                <a:spcPts val="0"/>
              </a:spcBef>
              <a:defRPr b="1" sz="5600">
                <a:solidFill>
                  <a:schemeClr val="accent1">
                    <a:hueOff val="114395"/>
                    <a:lumOff val="-24975"/>
                  </a:schemeClr>
                </a:solidFill>
              </a:defRPr>
            </a:pPr>
            <a:r>
              <a:t>1.</a:t>
            </a:r>
          </a:p>
          <a:p>
            <a:pPr defTabSz="825500">
              <a:lnSpc>
                <a:spcPct val="100000"/>
              </a:lnSpc>
              <a:spcBef>
                <a:spcPts val="0"/>
              </a:spcBef>
              <a:defRPr b="1" sz="5600">
                <a:solidFill>
                  <a:schemeClr val="accent1">
                    <a:hueOff val="114395"/>
                    <a:lumOff val="-24975"/>
                  </a:schemeClr>
                </a:solidFill>
              </a:defRPr>
            </a:pPr>
            <a:r>
              <a:t>Identify your ADA coordinator</a:t>
            </a:r>
          </a:p>
          <a:p>
            <a:pPr defTabSz="825500">
              <a:lnSpc>
                <a:spcPct val="100000"/>
              </a:lnSpc>
              <a:spcBef>
                <a:spcPts val="1200"/>
              </a:spcBef>
              <a:defRPr b="1" sz="2800"/>
            </a:pPr>
            <a:r>
              <a:rPr b="0"/>
              <a:t>One named person on the org chart. Not “everyone.”</a:t>
            </a:r>
          </a:p>
        </p:txBody>
      </p:sp>
      <p:sp>
        <p:nvSpPr>
          <p:cNvPr id="323" name="2.…"/>
          <p:cNvSpPr txBox="1"/>
          <p:nvPr/>
        </p:nvSpPr>
        <p:spPr>
          <a:xfrm>
            <a:off x="8642677" y="3409788"/>
            <a:ext cx="6350001" cy="396748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25500">
              <a:lnSpc>
                <a:spcPct val="100000"/>
              </a:lnSpc>
              <a:spcBef>
                <a:spcPts val="0"/>
              </a:spcBef>
              <a:defRPr b="1" sz="5600">
                <a:solidFill>
                  <a:schemeClr val="accent1">
                    <a:hueOff val="114395"/>
                    <a:lumOff val="-24975"/>
                  </a:schemeClr>
                </a:solidFill>
              </a:defRPr>
            </a:pPr>
            <a:r>
              <a:t>2.</a:t>
            </a:r>
          </a:p>
          <a:p>
            <a:pPr defTabSz="825500">
              <a:lnSpc>
                <a:spcPct val="100000"/>
              </a:lnSpc>
              <a:spcBef>
                <a:spcPts val="0"/>
              </a:spcBef>
              <a:defRPr b="1" sz="5600">
                <a:solidFill>
                  <a:schemeClr val="accent1">
                    <a:hueOff val="114395"/>
                    <a:lumOff val="-24975"/>
                  </a:schemeClr>
                </a:solidFill>
              </a:defRPr>
            </a:pPr>
            <a:r>
              <a:t>Inventory your digital footprint</a:t>
            </a:r>
          </a:p>
          <a:p>
            <a:pPr defTabSz="825500">
              <a:lnSpc>
                <a:spcPct val="100000"/>
              </a:lnSpc>
              <a:spcBef>
                <a:spcPts val="1200"/>
              </a:spcBef>
              <a:defRPr b="1" sz="2800"/>
            </a:pPr>
            <a:r>
              <a:rPr b="0"/>
              <a:t>Website, vendor apps, PDFs. Anything a citizen can reach.</a:t>
            </a:r>
          </a:p>
        </p:txBody>
      </p:sp>
      <p:sp>
        <p:nvSpPr>
          <p:cNvPr id="324" name="3.…"/>
          <p:cNvSpPr txBox="1"/>
          <p:nvPr/>
        </p:nvSpPr>
        <p:spPr>
          <a:xfrm>
            <a:off x="16470019" y="3409788"/>
            <a:ext cx="6350001" cy="396748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25500">
              <a:lnSpc>
                <a:spcPct val="100000"/>
              </a:lnSpc>
              <a:spcBef>
                <a:spcPts val="0"/>
              </a:spcBef>
              <a:defRPr b="1" sz="5600">
                <a:solidFill>
                  <a:schemeClr val="accent1">
                    <a:hueOff val="114395"/>
                    <a:lumOff val="-24975"/>
                  </a:schemeClr>
                </a:solidFill>
              </a:defRPr>
            </a:pPr>
            <a:r>
              <a:t>3.</a:t>
            </a:r>
          </a:p>
          <a:p>
            <a:pPr defTabSz="825500">
              <a:lnSpc>
                <a:spcPct val="100000"/>
              </a:lnSpc>
              <a:spcBef>
                <a:spcPts val="0"/>
              </a:spcBef>
              <a:defRPr b="1" sz="5600">
                <a:solidFill>
                  <a:schemeClr val="accent1">
                    <a:hueOff val="114395"/>
                    <a:lumOff val="-24975"/>
                  </a:schemeClr>
                </a:solidFill>
              </a:defRPr>
            </a:pPr>
            <a:r>
              <a:t>Run a free accessibility scan</a:t>
            </a:r>
            <a:endParaRPr b="0"/>
          </a:p>
          <a:p>
            <a:pPr defTabSz="825500">
              <a:lnSpc>
                <a:spcPct val="100000"/>
              </a:lnSpc>
              <a:spcBef>
                <a:spcPts val="1200"/>
              </a:spcBef>
              <a:defRPr b="1" sz="2800"/>
            </a:pPr>
            <a:r>
              <a:rPr b="0"/>
              <a:t>Automated scans catch ~30%. </a:t>
            </a:r>
            <a:br>
              <a:rPr b="0"/>
            </a:br>
            <a:r>
              <a:rPr b="0"/>
              <a:t>Enough to know where the cliff is.</a:t>
            </a:r>
          </a:p>
        </p:txBody>
      </p:sp>
      <p:sp>
        <p:nvSpPr>
          <p:cNvPr id="325" name="4.…"/>
          <p:cNvSpPr txBox="1"/>
          <p:nvPr/>
        </p:nvSpPr>
        <p:spPr>
          <a:xfrm>
            <a:off x="1319987" y="8553943"/>
            <a:ext cx="6074147" cy="470422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25500">
              <a:lnSpc>
                <a:spcPct val="100000"/>
              </a:lnSpc>
              <a:spcBef>
                <a:spcPts val="0"/>
              </a:spcBef>
              <a:defRPr b="1" sz="5600">
                <a:solidFill>
                  <a:schemeClr val="accent1">
                    <a:hueOff val="114395"/>
                    <a:lumOff val="-24975"/>
                  </a:schemeClr>
                </a:solidFill>
              </a:defRPr>
            </a:pPr>
            <a:r>
              <a:t>4.</a:t>
            </a:r>
          </a:p>
          <a:p>
            <a:pPr defTabSz="825500">
              <a:lnSpc>
                <a:spcPct val="100000"/>
              </a:lnSpc>
              <a:spcBef>
                <a:spcPts val="0"/>
              </a:spcBef>
              <a:defRPr b="1" sz="5600">
                <a:solidFill>
                  <a:schemeClr val="accent1">
                    <a:hueOff val="114395"/>
                    <a:lumOff val="-24975"/>
                  </a:schemeClr>
                </a:solidFill>
              </a:defRPr>
            </a:pPr>
            <a:r>
              <a:t>Audit vendor contracts</a:t>
            </a:r>
          </a:p>
          <a:p>
            <a:pPr defTabSz="825500">
              <a:lnSpc>
                <a:spcPct val="100000"/>
              </a:lnSpc>
              <a:spcBef>
                <a:spcPts val="1200"/>
              </a:spcBef>
              <a:defRPr b="1" sz="2800"/>
            </a:pPr>
            <a:r>
              <a:rPr b="0"/>
              <a:t>Look for an accessibility clause and VPAT (Voluntary Product Accessibility Template) — or flag it.</a:t>
            </a:r>
          </a:p>
        </p:txBody>
      </p:sp>
      <p:sp>
        <p:nvSpPr>
          <p:cNvPr id="326" name="5.…"/>
          <p:cNvSpPr txBox="1"/>
          <p:nvPr/>
        </p:nvSpPr>
        <p:spPr>
          <a:xfrm>
            <a:off x="8642677" y="8553943"/>
            <a:ext cx="6350001" cy="470422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25500">
              <a:lnSpc>
                <a:spcPct val="100000"/>
              </a:lnSpc>
              <a:spcBef>
                <a:spcPts val="0"/>
              </a:spcBef>
              <a:defRPr b="1" sz="5600">
                <a:solidFill>
                  <a:schemeClr val="accent1">
                    <a:hueOff val="114395"/>
                    <a:lumOff val="-24975"/>
                  </a:schemeClr>
                </a:solidFill>
              </a:defRPr>
            </a:pPr>
            <a:r>
              <a:t>5.</a:t>
            </a:r>
          </a:p>
          <a:p>
            <a:pPr defTabSz="825500">
              <a:lnSpc>
                <a:spcPct val="100000"/>
              </a:lnSpc>
              <a:spcBef>
                <a:spcPts val="0"/>
              </a:spcBef>
              <a:defRPr b="1" sz="5600">
                <a:solidFill>
                  <a:schemeClr val="accent1">
                    <a:hueOff val="114395"/>
                    <a:lumOff val="-24975"/>
                  </a:schemeClr>
                </a:solidFill>
              </a:defRPr>
            </a:pPr>
            <a:r>
              <a:t>Set a "from now on" policy</a:t>
            </a:r>
          </a:p>
          <a:p>
            <a:pPr defTabSz="825500">
              <a:lnSpc>
                <a:spcPct val="100000"/>
              </a:lnSpc>
              <a:spcBef>
                <a:spcPts val="1200"/>
              </a:spcBef>
              <a:defRPr b="1" sz="2800"/>
            </a:pPr>
            <a:r>
              <a:rPr b="0"/>
              <a:t>Nothing new ships without accessibility review. Stops the backlog growing.</a:t>
            </a:r>
          </a:p>
        </p:txBody>
      </p:sp>
      <p:sp>
        <p:nvSpPr>
          <p:cNvPr id="327" name="6.…"/>
          <p:cNvSpPr txBox="1"/>
          <p:nvPr/>
        </p:nvSpPr>
        <p:spPr>
          <a:xfrm>
            <a:off x="16470019" y="8553943"/>
            <a:ext cx="6350001" cy="571163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25500">
              <a:lnSpc>
                <a:spcPct val="100000"/>
              </a:lnSpc>
              <a:spcBef>
                <a:spcPts val="0"/>
              </a:spcBef>
              <a:defRPr b="1" sz="5600">
                <a:solidFill>
                  <a:schemeClr val="accent1">
                    <a:hueOff val="114395"/>
                    <a:lumOff val="-24975"/>
                  </a:schemeClr>
                </a:solidFill>
              </a:defRPr>
            </a:pPr>
            <a:r>
              <a:t>6.</a:t>
            </a:r>
          </a:p>
          <a:p>
            <a:pPr defTabSz="825500">
              <a:lnSpc>
                <a:spcPct val="100000"/>
              </a:lnSpc>
              <a:spcBef>
                <a:spcPts val="0"/>
              </a:spcBef>
              <a:defRPr b="1" sz="5600">
                <a:solidFill>
                  <a:schemeClr val="accent1">
                    <a:hueOff val="114395"/>
                    <a:lumOff val="-24975"/>
                  </a:schemeClr>
                </a:solidFill>
              </a:defRPr>
            </a:pPr>
            <a:r>
              <a:t>Plan &amp; execute remediation work</a:t>
            </a:r>
            <a:endParaRPr b="0"/>
          </a:p>
          <a:p>
            <a:pPr defTabSz="825500">
              <a:lnSpc>
                <a:spcPct val="100000"/>
              </a:lnSpc>
              <a:spcBef>
                <a:spcPts val="1200"/>
              </a:spcBef>
              <a:defRPr b="1" sz="2800"/>
            </a:pPr>
            <a:r>
              <a:rPr b="0"/>
              <a:t>Prioritize by user impact. Fix in waves. Retest. Starts once 1–3 are done.</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You have time.  But there’s a lot of work to be done."/>
          <p:cNvSpPr txBox="1"/>
          <p:nvPr>
            <p:ph type="title"/>
          </p:nvPr>
        </p:nvSpPr>
        <p:spPr>
          <a:xfrm>
            <a:off x="1206500" y="952500"/>
            <a:ext cx="21081613" cy="4704228"/>
          </a:xfrm>
          <a:prstGeom prst="rect">
            <a:avLst/>
          </a:prstGeom>
        </p:spPr>
        <p:txBody>
          <a:bodyPr/>
          <a:lstStyle/>
          <a:p>
            <a:pPr>
              <a:spcBef>
                <a:spcPts val="4000"/>
              </a:spcBef>
            </a:pPr>
            <a:r>
              <a:t>You have time. </a:t>
            </a:r>
            <a:br/>
            <a:r>
              <a:t>But there’s a lot of work to be done.</a:t>
            </a:r>
          </a:p>
        </p:txBody>
      </p:sp>
      <p:sp>
        <p:nvSpPr>
          <p:cNvPr id="330" name="Foundation…"/>
          <p:cNvSpPr txBox="1"/>
          <p:nvPr/>
        </p:nvSpPr>
        <p:spPr>
          <a:xfrm>
            <a:off x="1454251" y="4632714"/>
            <a:ext cx="14499236" cy="18089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spcBef>
                <a:spcPts val="800"/>
              </a:spcBef>
              <a:defRPr b="1" sz="5000">
                <a:solidFill>
                  <a:schemeClr val="accent1">
                    <a:hueOff val="114395"/>
                    <a:lumOff val="-24975"/>
                  </a:schemeClr>
                </a:solidFill>
              </a:defRPr>
            </a:pPr>
            <a:r>
              <a:t>Foundation</a:t>
            </a:r>
          </a:p>
          <a:p>
            <a:pPr>
              <a:spcBef>
                <a:spcPts val="800"/>
              </a:spcBef>
              <a:defRPr sz="3200"/>
            </a:pPr>
            <a:r>
              <a:t>First 3 months (May–Aug 2026)</a:t>
            </a:r>
            <a:br/>
            <a:r>
              <a:t>1. Identify coordinator · 2. Inventory current footprint · 3. Free accessibility scan</a:t>
            </a:r>
          </a:p>
        </p:txBody>
      </p:sp>
      <p:sp>
        <p:nvSpPr>
          <p:cNvPr id="331" name="Setup…"/>
          <p:cNvSpPr txBox="1"/>
          <p:nvPr/>
        </p:nvSpPr>
        <p:spPr>
          <a:xfrm>
            <a:off x="4527651" y="10525514"/>
            <a:ext cx="7785507" cy="18089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spcBef>
                <a:spcPts val="800"/>
              </a:spcBef>
              <a:defRPr b="1" sz="5000">
                <a:solidFill>
                  <a:schemeClr val="accent1">
                    <a:hueOff val="114395"/>
                    <a:lumOff val="-24975"/>
                  </a:schemeClr>
                </a:solidFill>
              </a:defRPr>
            </a:pPr>
            <a:r>
              <a:t>Setup</a:t>
            </a:r>
          </a:p>
          <a:p>
            <a:pPr>
              <a:spcBef>
                <a:spcPts val="800"/>
              </a:spcBef>
              <a:defRPr sz="3200"/>
            </a:pPr>
            <a:r>
              <a:t>Months 3-6 (Aug–Nov 2026)</a:t>
            </a:r>
            <a:br/>
            <a:r>
              <a:t>4. Vendor audits · 5. "From now on" policy</a:t>
            </a:r>
          </a:p>
        </p:txBody>
      </p:sp>
      <p:sp>
        <p:nvSpPr>
          <p:cNvPr id="332" name="Execution…"/>
          <p:cNvSpPr txBox="1"/>
          <p:nvPr/>
        </p:nvSpPr>
        <p:spPr>
          <a:xfrm>
            <a:off x="8286688" y="7645625"/>
            <a:ext cx="11934445" cy="13857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spcBef>
                <a:spcPts val="800"/>
              </a:spcBef>
              <a:defRPr b="1" sz="5000">
                <a:solidFill>
                  <a:schemeClr val="accent1">
                    <a:hueOff val="114395"/>
                    <a:lumOff val="-24975"/>
                  </a:schemeClr>
                </a:solidFill>
              </a:defRPr>
            </a:pPr>
            <a:r>
              <a:t>Execution</a:t>
            </a:r>
          </a:p>
          <a:p>
            <a:pPr>
              <a:spcBef>
                <a:spcPts val="800"/>
              </a:spcBef>
              <a:defRPr sz="3200"/>
            </a:pPr>
            <a:r>
              <a:t>17 months (Nov 2026 → Apr 2028) 6. Plan &amp; execute remediation</a:t>
            </a:r>
          </a:p>
        </p:txBody>
      </p:sp>
      <p:pic>
        <p:nvPicPr>
          <p:cNvPr id="333" name="wppa_ada_slide24_timeline_mockup_v2.svg" descr="wppa_ada_slide24_timeline_mockup_v2.svg"/>
          <p:cNvPicPr>
            <a:picLocks noChangeAspect="1"/>
          </p:cNvPicPr>
          <p:nvPr/>
        </p:nvPicPr>
        <p:blipFill>
          <a:blip r:embed="rId2">
            <a:extLst/>
          </a:blip>
          <a:stretch>
            <a:fillRect/>
          </a:stretch>
        </p:blipFill>
        <p:spPr>
          <a:xfrm>
            <a:off x="-1771551" y="3475632"/>
            <a:ext cx="29004401" cy="8422996"/>
          </a:xfrm>
          <a:prstGeom prst="rect">
            <a:avLst/>
          </a:prstGeom>
          <a:ln w="12700">
            <a:miter lim="400000"/>
          </a:ln>
        </p:spPr>
      </p:pic>
      <p:sp>
        <p:nvSpPr>
          <p:cNvPr id="334" name="Apr 26…"/>
          <p:cNvSpPr txBox="1"/>
          <p:nvPr/>
        </p:nvSpPr>
        <p:spPr>
          <a:xfrm>
            <a:off x="20890459" y="5110090"/>
            <a:ext cx="2066926" cy="15569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spcBef>
                <a:spcPts val="0"/>
              </a:spcBef>
              <a:defRPr b="1" sz="5000">
                <a:solidFill>
                  <a:schemeClr val="accent1">
                    <a:hueOff val="114395"/>
                    <a:lumOff val="-24975"/>
                  </a:schemeClr>
                </a:solidFill>
              </a:defRPr>
            </a:pPr>
            <a:r>
              <a:t>Apr 26</a:t>
            </a:r>
          </a:p>
          <a:p>
            <a:pPr algn="ctr">
              <a:spcBef>
                <a:spcPts val="0"/>
              </a:spcBef>
              <a:defRPr b="1" sz="5000">
                <a:solidFill>
                  <a:schemeClr val="accent1">
                    <a:hueOff val="114395"/>
                    <a:lumOff val="-24975"/>
                  </a:schemeClr>
                </a:solidFill>
              </a:defRPr>
            </a:pPr>
            <a:r>
              <a:t>2028</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92E3D"/>
        </a:solidFill>
      </p:bgPr>
    </p:bg>
    <p:spTree>
      <p:nvGrpSpPr>
        <p:cNvPr id="1" name=""/>
        <p:cNvGrpSpPr/>
        <p:nvPr/>
      </p:nvGrpSpPr>
      <p:grpSpPr>
        <a:xfrm>
          <a:off x="0" y="0"/>
          <a:ext cx="0" cy="0"/>
          <a:chOff x="0" y="0"/>
          <a:chExt cx="0" cy="0"/>
        </a:xfrm>
      </p:grpSpPr>
      <p:sp>
        <p:nvSpPr>
          <p:cNvPr id="336" name="Washington Public Ports Association • May 19, 2026"/>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a:defRPr b="0"/>
            </a:lvl1pPr>
          </a:lstStyle>
          <a:p>
            <a:pPr/>
            <a:r>
              <a:t>Washington Public Ports Association • May 19, 2026</a:t>
            </a:r>
          </a:p>
        </p:txBody>
      </p:sp>
      <p:sp>
        <p:nvSpPr>
          <p:cNvPr id="337" name="Accessibility is just  good web design."/>
          <p:cNvSpPr txBox="1"/>
          <p:nvPr>
            <p:ph type="ctrTitle"/>
          </p:nvPr>
        </p:nvSpPr>
        <p:spPr>
          <a:xfrm>
            <a:off x="1206496" y="686827"/>
            <a:ext cx="21971004" cy="6663365"/>
          </a:xfrm>
          <a:prstGeom prst="rect">
            <a:avLst/>
          </a:prstGeom>
        </p:spPr>
        <p:txBody>
          <a:bodyPr/>
          <a:lstStyle/>
          <a:p>
            <a:pPr>
              <a:lnSpc>
                <a:spcPct val="90000"/>
              </a:lnSpc>
              <a:defRPr b="0" spc="-440" sz="22000">
                <a:solidFill>
                  <a:schemeClr val="accent1">
                    <a:lumOff val="16847"/>
                  </a:schemeClr>
                </a:solidFill>
                <a:latin typeface="Alvaro Condensed"/>
                <a:ea typeface="Alvaro Condensed"/>
                <a:cs typeface="Alvaro Condensed"/>
                <a:sym typeface="Alvaro Condensed"/>
              </a:defRPr>
            </a:pPr>
            <a:r>
              <a:t>Accessibility is just </a:t>
            </a:r>
            <a:br/>
            <a:r>
              <a:t>good web design.</a:t>
            </a:r>
          </a:p>
        </p:txBody>
      </p:sp>
      <p:sp>
        <p:nvSpPr>
          <p:cNvPr id="338" name="Port districts exist to build infrastructure that connects people. Pick your coordinator this week. Inventory your footprint next.  There's a lot of work to do — but nearly two years to do it."/>
          <p:cNvSpPr txBox="1"/>
          <p:nvPr>
            <p:ph type="subTitle" sz="half" idx="1"/>
          </p:nvPr>
        </p:nvSpPr>
        <p:spPr>
          <a:xfrm>
            <a:off x="1201342" y="7718490"/>
            <a:ext cx="21418466" cy="3879475"/>
          </a:xfrm>
          <a:prstGeom prst="rect">
            <a:avLst/>
          </a:prstGeom>
        </p:spPr>
        <p:txBody>
          <a:bodyPr/>
          <a:lstStyle/>
          <a:p>
            <a:pPr>
              <a:defRPr sz="5200">
                <a:solidFill>
                  <a:srgbClr val="FFFFFF"/>
                </a:solidFill>
              </a:defRPr>
            </a:pPr>
            <a:r>
              <a:t>Port districts exist to build infrastructure that connects people. Pick your coordinator this week. Inventory your footprint next. </a:t>
            </a:r>
            <a:br/>
            <a:r>
              <a:t>There's a lot of work to do — but nearly two years to do it.</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92E3D"/>
        </a:solidFill>
      </p:bgPr>
    </p:bg>
    <p:spTree>
      <p:nvGrpSpPr>
        <p:cNvPr id="1" name=""/>
        <p:cNvGrpSpPr/>
        <p:nvPr/>
      </p:nvGrpSpPr>
      <p:grpSpPr>
        <a:xfrm>
          <a:off x="0" y="0"/>
          <a:ext cx="0" cy="0"/>
          <a:chOff x="0" y="0"/>
          <a:chExt cx="0" cy="0"/>
        </a:xfrm>
      </p:grpSpPr>
      <p:sp>
        <p:nvSpPr>
          <p:cNvPr id="340" name="Washington Public Ports Association • May 19, 2026"/>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a:defRPr b="0"/>
            </a:lvl1pPr>
          </a:lstStyle>
          <a:p>
            <a:pPr/>
            <a:r>
              <a:t>Washington Public Ports Association • May 19, 2026</a:t>
            </a:r>
          </a:p>
        </p:txBody>
      </p:sp>
      <p:sp>
        <p:nvSpPr>
          <p:cNvPr id="341" name="THANK YOU"/>
          <p:cNvSpPr txBox="1"/>
          <p:nvPr>
            <p:ph type="ctrTitle"/>
          </p:nvPr>
        </p:nvSpPr>
        <p:spPr>
          <a:xfrm>
            <a:off x="1206496" y="686827"/>
            <a:ext cx="21971004" cy="6663365"/>
          </a:xfrm>
          <a:prstGeom prst="rect">
            <a:avLst/>
          </a:prstGeom>
        </p:spPr>
        <p:txBody>
          <a:bodyPr/>
          <a:lstStyle>
            <a:lvl1pPr>
              <a:lnSpc>
                <a:spcPct val="90000"/>
              </a:lnSpc>
              <a:defRPr b="0" spc="-440" sz="22000">
                <a:solidFill>
                  <a:schemeClr val="accent1">
                    <a:lumOff val="16847"/>
                  </a:schemeClr>
                </a:solidFill>
                <a:latin typeface="Alvaro Condensed"/>
                <a:ea typeface="Alvaro Condensed"/>
                <a:cs typeface="Alvaro Condensed"/>
                <a:sym typeface="Alvaro Condensed"/>
              </a:defRPr>
            </a:lvl1pPr>
          </a:lstStyle>
          <a:p>
            <a:pPr/>
            <a:r>
              <a:t>THANK YOU</a:t>
            </a:r>
          </a:p>
        </p:txBody>
      </p:sp>
      <p:sp>
        <p:nvSpPr>
          <p:cNvPr id="342" name="You can download this presentation and access additional information at…"/>
          <p:cNvSpPr txBox="1"/>
          <p:nvPr>
            <p:ph type="subTitle" sz="half" idx="1"/>
          </p:nvPr>
        </p:nvSpPr>
        <p:spPr>
          <a:xfrm>
            <a:off x="1201342" y="7718490"/>
            <a:ext cx="21418466" cy="3879475"/>
          </a:xfrm>
          <a:prstGeom prst="rect">
            <a:avLst/>
          </a:prstGeom>
        </p:spPr>
        <p:txBody>
          <a:bodyPr/>
          <a:lstStyle/>
          <a:p>
            <a:pPr>
              <a:defRPr sz="5200">
                <a:solidFill>
                  <a:srgbClr val="FFFFFF"/>
                </a:solidFill>
              </a:defRPr>
            </a:pPr>
            <a:r>
              <a:t>You can download this presentation</a:t>
            </a:r>
            <a:br/>
            <a:r>
              <a:t>and access additional information at</a:t>
            </a:r>
          </a:p>
          <a:p>
            <a:pPr>
              <a:defRPr sz="5200">
                <a:solidFill>
                  <a:schemeClr val="accent1">
                    <a:lumOff val="16847"/>
                  </a:schemeClr>
                </a:solidFill>
              </a:defRPr>
            </a:pPr>
            <a:r>
              <a:t>findusunderground.com/accessibility</a:t>
            </a:r>
          </a:p>
        </p:txBody>
      </p:sp>
      <p:grpSp>
        <p:nvGrpSpPr>
          <p:cNvPr id="345" name="Group"/>
          <p:cNvGrpSpPr/>
          <p:nvPr/>
        </p:nvGrpSpPr>
        <p:grpSpPr>
          <a:xfrm>
            <a:off x="15756661" y="5199343"/>
            <a:ext cx="7459492" cy="7459493"/>
            <a:chOff x="0" y="0"/>
            <a:chExt cx="7459491" cy="7459491"/>
          </a:xfrm>
        </p:grpSpPr>
        <p:sp>
          <p:nvSpPr>
            <p:cNvPr id="343" name="Rounded Rectangle"/>
            <p:cNvSpPr/>
            <p:nvPr/>
          </p:nvSpPr>
          <p:spPr>
            <a:xfrm>
              <a:off x="0" y="0"/>
              <a:ext cx="7459492" cy="7459492"/>
            </a:xfrm>
            <a:prstGeom prst="roundRect">
              <a:avLst>
                <a:gd name="adj" fmla="val 2153"/>
              </a:avLst>
            </a:prstGeom>
            <a:solidFill>
              <a:srgbClr val="FFFFFF"/>
            </a:solidFill>
            <a:ln w="12700" cap="flat">
              <a:noFill/>
              <a:miter lim="400000"/>
            </a:ln>
            <a:effectLst>
              <a:outerShdw sx="100000" sy="100000" kx="0" ky="0" algn="b" rotWithShape="0" blurRad="254000" dist="127000" dir="5400000">
                <a:srgbClr val="000000">
                  <a:alpha val="70000"/>
                </a:srgbClr>
              </a:outerShdw>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pic>
          <p:nvPicPr>
            <p:cNvPr id="344" name="WPPA ADA - QR.svg" descr="WPPA ADA - QR.svg"/>
            <p:cNvPicPr>
              <a:picLocks noChangeAspect="1"/>
            </p:cNvPicPr>
            <p:nvPr/>
          </p:nvPicPr>
          <p:blipFill>
            <a:blip r:embed="rId2">
              <a:extLst/>
            </a:blip>
            <a:stretch>
              <a:fillRect/>
            </a:stretch>
          </p:blipFill>
          <p:spPr>
            <a:xfrm>
              <a:off x="195874" y="195876"/>
              <a:ext cx="7067741" cy="7067740"/>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Improperly tagged navigation obscures menus."/>
          <p:cNvSpPr txBox="1"/>
          <p:nvPr>
            <p:ph type="title"/>
          </p:nvPr>
        </p:nvSpPr>
        <p:spPr>
          <a:xfrm>
            <a:off x="1206500" y="952500"/>
            <a:ext cx="15246157" cy="4060645"/>
          </a:xfrm>
          <a:prstGeom prst="rect">
            <a:avLst/>
          </a:prstGeom>
        </p:spPr>
        <p:txBody>
          <a:bodyPr/>
          <a:lstStyle/>
          <a:p>
            <a:pPr/>
            <a:r>
              <a:t>Improperly tagged navigation obscures menus.</a:t>
            </a:r>
          </a:p>
        </p:txBody>
      </p:sp>
      <p:pic>
        <p:nvPicPr>
          <p:cNvPr id="180" name="Image" descr="Image"/>
          <p:cNvPicPr>
            <a:picLocks noChangeAspect="1"/>
          </p:cNvPicPr>
          <p:nvPr/>
        </p:nvPicPr>
        <p:blipFill>
          <a:blip r:embed="rId2">
            <a:extLst/>
          </a:blip>
          <a:stretch>
            <a:fillRect/>
          </a:stretch>
        </p:blipFill>
        <p:spPr>
          <a:xfrm>
            <a:off x="1214605" y="3778407"/>
            <a:ext cx="21706367" cy="7116109"/>
          </a:xfrm>
          <a:prstGeom prst="rect">
            <a:avLst/>
          </a:prstGeom>
          <a:ln w="12700">
            <a:miter lim="400000"/>
          </a:ln>
        </p:spPr>
      </p:pic>
      <p:sp>
        <p:nvSpPr>
          <p:cNvPr id="181" name="“Home. Commission. Tenants. Permits…” Is this a menu?"/>
          <p:cNvSpPr txBox="1"/>
          <p:nvPr/>
        </p:nvSpPr>
        <p:spPr>
          <a:xfrm>
            <a:off x="16104628" y="6429741"/>
            <a:ext cx="5193336" cy="21156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lnSpc>
                <a:spcPct val="110000"/>
              </a:lnSpc>
              <a:defRPr sz="4200"/>
            </a:pPr>
            <a:r>
              <a:t>“Home. Commission.</a:t>
            </a:r>
            <a:br/>
            <a:r>
              <a:t>Tenants. Permits…”</a:t>
            </a:r>
            <a:br/>
            <a:r>
              <a:t>Is this a menu?</a:t>
            </a:r>
          </a:p>
        </p:txBody>
      </p:sp>
      <p:sp>
        <p:nvSpPr>
          <p:cNvPr id="182" name="The Fix: Real &lt;nav&gt; with &lt;a href&gt; links instead of &lt;div onclick&gt;. Now the Reader announces &quot;Navigation, 5 items&quot; — plus keyboard navigation is enabled."/>
          <p:cNvSpPr txBox="1"/>
          <p:nvPr/>
        </p:nvSpPr>
        <p:spPr>
          <a:xfrm>
            <a:off x="1339917" y="11378430"/>
            <a:ext cx="21449388" cy="14814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10000"/>
              </a:lnSpc>
              <a:spcBef>
                <a:spcPts val="0"/>
              </a:spcBef>
              <a:defRPr sz="4200"/>
            </a:pPr>
            <a:r>
              <a:rPr b="1"/>
              <a:t>The Fix:</a:t>
            </a:r>
            <a:r>
              <a:t> Real </a:t>
            </a:r>
            <a:r>
              <a:rPr>
                <a:latin typeface="Courier New"/>
                <a:ea typeface="Courier New"/>
                <a:cs typeface="Courier New"/>
                <a:sym typeface="Courier New"/>
              </a:rPr>
              <a:t>&lt;nav&gt;</a:t>
            </a:r>
            <a:r>
              <a:t> with </a:t>
            </a:r>
            <a:r>
              <a:rPr>
                <a:latin typeface="Courier New"/>
                <a:ea typeface="Courier New"/>
                <a:cs typeface="Courier New"/>
                <a:sym typeface="Courier New"/>
              </a:rPr>
              <a:t>&lt;a href&gt;</a:t>
            </a:r>
            <a:r>
              <a:t> links instead of </a:t>
            </a:r>
            <a:r>
              <a:rPr>
                <a:latin typeface="Courier New"/>
                <a:ea typeface="Courier New"/>
                <a:cs typeface="Courier New"/>
                <a:sym typeface="Courier New"/>
              </a:rPr>
              <a:t>&lt;div onclick&gt;</a:t>
            </a:r>
            <a:r>
              <a:t>. Now the</a:t>
            </a:r>
            <a:br/>
            <a:r>
              <a:t>Reader announces "Navigation, 5 items" — plus keyboard navigation is enabled. </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If you can't see where the keyboard is, you can't use the site."/>
          <p:cNvSpPr txBox="1"/>
          <p:nvPr>
            <p:ph type="title"/>
          </p:nvPr>
        </p:nvSpPr>
        <p:spPr>
          <a:xfrm>
            <a:off x="1206500" y="952500"/>
            <a:ext cx="19302709" cy="4060645"/>
          </a:xfrm>
          <a:prstGeom prst="rect">
            <a:avLst/>
          </a:prstGeom>
        </p:spPr>
        <p:txBody>
          <a:bodyPr/>
          <a:lstStyle/>
          <a:p>
            <a:pPr/>
            <a:r>
              <a:t>If you can't see where the keyboard is, you can't use the site.</a:t>
            </a:r>
          </a:p>
        </p:txBody>
      </p:sp>
      <p:pic>
        <p:nvPicPr>
          <p:cNvPr id="185" name="Image" descr="Image"/>
          <p:cNvPicPr>
            <a:picLocks noChangeAspect="1"/>
          </p:cNvPicPr>
          <p:nvPr/>
        </p:nvPicPr>
        <p:blipFill>
          <a:blip r:embed="rId2">
            <a:extLst/>
          </a:blip>
          <a:stretch>
            <a:fillRect/>
          </a:stretch>
        </p:blipFill>
        <p:spPr>
          <a:xfrm>
            <a:off x="1570590" y="4914454"/>
            <a:ext cx="21242820" cy="4889803"/>
          </a:xfrm>
          <a:prstGeom prst="rect">
            <a:avLst/>
          </a:prstGeom>
          <a:ln w="12700">
            <a:miter lim="400000"/>
          </a:ln>
        </p:spPr>
      </p:pic>
      <p:sp>
        <p:nvSpPr>
          <p:cNvPr id="186" name="Cursor is somewhere in there.…"/>
          <p:cNvSpPr txBox="1"/>
          <p:nvPr/>
        </p:nvSpPr>
        <p:spPr>
          <a:xfrm>
            <a:off x="1339917" y="10609725"/>
            <a:ext cx="10168853" cy="141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10000"/>
              </a:lnSpc>
              <a:spcBef>
                <a:spcPts val="0"/>
              </a:spcBef>
              <a:defRPr sz="4200"/>
            </a:pPr>
            <a:r>
              <a:t>Cursor is somewhere in there.</a:t>
            </a:r>
          </a:p>
          <a:p>
            <a:pPr algn="ctr">
              <a:lnSpc>
                <a:spcPct val="110000"/>
              </a:lnSpc>
              <a:spcBef>
                <a:spcPts val="0"/>
              </a:spcBef>
              <a:defRPr sz="4200"/>
            </a:pPr>
            <a:r>
              <a:t>Press ‘Enter’ and hope!</a:t>
            </a:r>
          </a:p>
        </p:txBody>
      </p:sp>
      <p:sp>
        <p:nvSpPr>
          <p:cNvPr id="187" name="Two lines of CSS. Suddenly the  keyboard works for everyone."/>
          <p:cNvSpPr txBox="1"/>
          <p:nvPr/>
        </p:nvSpPr>
        <p:spPr>
          <a:xfrm>
            <a:off x="12603771" y="10609725"/>
            <a:ext cx="10168853" cy="1418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10000"/>
              </a:lnSpc>
              <a:spcBef>
                <a:spcPts val="0"/>
              </a:spcBef>
              <a:defRPr sz="4200"/>
            </a:pPr>
            <a:r>
              <a:t>Two lines of CSS. Suddenly the </a:t>
            </a:r>
            <a:br/>
            <a:r>
              <a:t>keyboard works for everyone.</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Fields with no label are blank."/>
          <p:cNvSpPr txBox="1"/>
          <p:nvPr>
            <p:ph type="title"/>
          </p:nvPr>
        </p:nvSpPr>
        <p:spPr>
          <a:xfrm>
            <a:off x="1206500" y="952500"/>
            <a:ext cx="19302709" cy="2238742"/>
          </a:xfrm>
          <a:prstGeom prst="rect">
            <a:avLst/>
          </a:prstGeom>
        </p:spPr>
        <p:txBody>
          <a:bodyPr/>
          <a:lstStyle/>
          <a:p>
            <a:pPr/>
            <a:r>
              <a:t>Fields with no label are blank.</a:t>
            </a:r>
          </a:p>
        </p:txBody>
      </p:sp>
      <p:pic>
        <p:nvPicPr>
          <p:cNvPr id="190" name="Image" descr="Image"/>
          <p:cNvPicPr>
            <a:picLocks noChangeAspect="1"/>
          </p:cNvPicPr>
          <p:nvPr/>
        </p:nvPicPr>
        <p:blipFill>
          <a:blip r:embed="rId2">
            <a:extLst/>
          </a:blip>
          <a:srcRect l="0" t="0" r="39747" b="0"/>
          <a:stretch>
            <a:fillRect/>
          </a:stretch>
        </p:blipFill>
        <p:spPr>
          <a:xfrm>
            <a:off x="15360974" y="6392602"/>
            <a:ext cx="7632555" cy="4476096"/>
          </a:xfrm>
          <a:prstGeom prst="rect">
            <a:avLst/>
          </a:prstGeom>
          <a:ln w="12700">
            <a:miter lim="400000"/>
          </a:ln>
        </p:spPr>
      </p:pic>
      <p:pic>
        <p:nvPicPr>
          <p:cNvPr id="191" name="Screenshot 2026-05-17 at 2.15.21 PM.png" descr="Screenshot 2026-05-17 at 2.15.21 PM.png"/>
          <p:cNvPicPr>
            <a:picLocks noChangeAspect="1"/>
          </p:cNvPicPr>
          <p:nvPr/>
        </p:nvPicPr>
        <p:blipFill>
          <a:blip r:embed="rId3">
            <a:extLst/>
          </a:blip>
          <a:stretch>
            <a:fillRect/>
          </a:stretch>
        </p:blipFill>
        <p:spPr>
          <a:xfrm>
            <a:off x="699822" y="2731233"/>
            <a:ext cx="14379152" cy="9939546"/>
          </a:xfrm>
          <a:prstGeom prst="rect">
            <a:avLst/>
          </a:prstGeom>
          <a:ln w="12700">
            <a:miter lim="400000"/>
          </a:ln>
        </p:spPr>
      </p:pic>
      <p:pic>
        <p:nvPicPr>
          <p:cNvPr id="192" name="Screenshot 2026-05-17 at 2.18.25 PM.png" descr="Screenshot 2026-05-17 at 2.18.25 PM.png"/>
          <p:cNvPicPr>
            <a:picLocks noChangeAspect="1"/>
          </p:cNvPicPr>
          <p:nvPr/>
        </p:nvPicPr>
        <p:blipFill>
          <a:blip r:embed="rId4">
            <a:extLst/>
          </a:blip>
          <a:stretch>
            <a:fillRect/>
          </a:stretch>
        </p:blipFill>
        <p:spPr>
          <a:xfrm>
            <a:off x="11125673" y="4816268"/>
            <a:ext cx="11818527" cy="829669"/>
          </a:xfrm>
          <a:prstGeom prst="rect">
            <a:avLst/>
          </a:prstGeom>
          <a:ln w="12700">
            <a:miter lim="400000"/>
          </a:ln>
          <a:effectLst>
            <a:outerShdw sx="100000" sy="100000" kx="0" ky="0" algn="b" rotWithShape="0" blurRad="254000" dist="127000" dir="5400000">
              <a:srgbClr val="000000">
                <a:alpha val="70000"/>
              </a:srgbClr>
            </a:outerShdw>
          </a:effectLst>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Unclear filenames and missing alt tags make documents confusing."/>
          <p:cNvSpPr txBox="1"/>
          <p:nvPr>
            <p:ph type="title"/>
          </p:nvPr>
        </p:nvSpPr>
        <p:spPr>
          <a:xfrm>
            <a:off x="1206500" y="952500"/>
            <a:ext cx="20020270" cy="3210084"/>
          </a:xfrm>
          <a:prstGeom prst="rect">
            <a:avLst/>
          </a:prstGeom>
        </p:spPr>
        <p:txBody>
          <a:bodyPr/>
          <a:lstStyle/>
          <a:p>
            <a:pPr/>
            <a:r>
              <a:t>Unclear filenames and missing alt tags make documents confusing.</a:t>
            </a:r>
          </a:p>
        </p:txBody>
      </p:sp>
      <p:pic>
        <p:nvPicPr>
          <p:cNvPr id="195" name="Image" descr="Image"/>
          <p:cNvPicPr>
            <a:picLocks noChangeAspect="1"/>
          </p:cNvPicPr>
          <p:nvPr/>
        </p:nvPicPr>
        <p:blipFill>
          <a:blip r:embed="rId2">
            <a:extLst/>
          </a:blip>
          <a:stretch>
            <a:fillRect/>
          </a:stretch>
        </p:blipFill>
        <p:spPr>
          <a:xfrm>
            <a:off x="1265873" y="3955073"/>
            <a:ext cx="21750654" cy="7230742"/>
          </a:xfrm>
          <a:prstGeom prst="rect">
            <a:avLst/>
          </a:prstGeom>
          <a:ln w="12700">
            <a:miter lim="400000"/>
          </a:ln>
        </p:spPr>
      </p:pic>
      <p:sp>
        <p:nvSpPr>
          <p:cNvPr id="196" name="“‘Commisson’ underscore agenda underscore FINAL underscore v two  left-paren one right-paren dot p-d-f.”"/>
          <p:cNvSpPr txBox="1"/>
          <p:nvPr/>
        </p:nvSpPr>
        <p:spPr>
          <a:xfrm>
            <a:off x="15489310" y="5963098"/>
            <a:ext cx="6459096" cy="35096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10000"/>
              </a:lnSpc>
              <a:spcBef>
                <a:spcPts val="0"/>
              </a:spcBef>
              <a:defRPr sz="4200"/>
            </a:pPr>
            <a:r>
              <a:t>“‘Commisson’ underscore agenda underscore FINAL underscore v two </a:t>
            </a:r>
            <a:br/>
            <a:r>
              <a:t>left-paren one right-paren dot p-d-f.”</a:t>
            </a:r>
          </a:p>
        </p:txBody>
      </p:sp>
      <p:sp>
        <p:nvSpPr>
          <p:cNvPr id="197" name="The Fix: Change filename and title metadata: &quot;Commission Agenda — May 2026.”  The reader announces the Title. Filename is what a human sees in their Downloads folder."/>
          <p:cNvSpPr txBox="1"/>
          <p:nvPr/>
        </p:nvSpPr>
        <p:spPr>
          <a:xfrm>
            <a:off x="1339917" y="11440967"/>
            <a:ext cx="21449388" cy="14325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10000"/>
              </a:lnSpc>
              <a:spcBef>
                <a:spcPts val="0"/>
              </a:spcBef>
              <a:defRPr sz="4200"/>
            </a:pPr>
            <a:r>
              <a:rPr b="1"/>
              <a:t>The Fix:</a:t>
            </a:r>
            <a:r>
              <a:t> Change filename and title metadata: "Commission Agenda — May 2026.” </a:t>
            </a:r>
            <a:br/>
            <a:r>
              <a:t>The reader announces the Title. Filename is what a human sees in their Downloads folder. </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92E3D"/>
        </a:solidFill>
      </p:bgPr>
    </p:bg>
    <p:spTree>
      <p:nvGrpSpPr>
        <p:cNvPr id="1" name=""/>
        <p:cNvGrpSpPr/>
        <p:nvPr/>
      </p:nvGrpSpPr>
      <p:grpSpPr>
        <a:xfrm>
          <a:off x="0" y="0"/>
          <a:ext cx="0" cy="0"/>
          <a:chOff x="0" y="0"/>
          <a:chExt cx="0" cy="0"/>
        </a:xfrm>
      </p:grpSpPr>
      <p:sp>
        <p:nvSpPr>
          <p:cNvPr id="199" name="Two"/>
          <p:cNvSpPr txBox="1"/>
          <p:nvPr>
            <p:ph type="body" idx="1"/>
          </p:nvPr>
        </p:nvSpPr>
        <p:spPr>
          <a:prstGeom prst="rect">
            <a:avLst/>
          </a:prstGeom>
        </p:spPr>
        <p:txBody>
          <a:bodyPr/>
          <a:lstStyle>
            <a:lvl1pPr algn="l">
              <a:defRPr b="0">
                <a:solidFill>
                  <a:schemeClr val="accent1">
                    <a:lumOff val="16847"/>
                  </a:schemeClr>
                </a:solidFill>
                <a:latin typeface="Alvaro Condensed"/>
                <a:ea typeface="Alvaro Condensed"/>
                <a:cs typeface="Alvaro Condensed"/>
                <a:sym typeface="Alvaro Condensed"/>
              </a:defRPr>
            </a:lvl1pPr>
          </a:lstStyle>
          <a:p>
            <a:pPr/>
            <a:r>
              <a:t>Two</a:t>
            </a:r>
          </a:p>
        </p:txBody>
      </p:sp>
      <p:sp>
        <p:nvSpPr>
          <p:cNvPr id="200" name="What does it mean to comply?"/>
          <p:cNvSpPr txBox="1"/>
          <p:nvPr>
            <p:ph type="body" idx="21"/>
          </p:nvPr>
        </p:nvSpPr>
        <p:spPr>
          <a:xfrm>
            <a:off x="1206500" y="8262180"/>
            <a:ext cx="21971000" cy="1548351"/>
          </a:xfrm>
          <a:prstGeom prst="rect">
            <a:avLst/>
          </a:prstGeom>
          <a:extLst>
            <a:ext uri="{C572A759-6A51-4108-AA02-DFA0A04FC94B}">
              <ma14:wrappingTextBoxFlag xmlns:ma14="http://schemas.microsoft.com/office/mac/drawingml/2011/main" val="1"/>
            </a:ext>
          </a:extLst>
        </p:spPr>
        <p:txBody>
          <a:bodyPr/>
          <a:lstStyle>
            <a:lvl1pPr algn="l">
              <a:defRPr sz="6400">
                <a:solidFill>
                  <a:srgbClr val="FFFFFF"/>
                </a:solidFill>
              </a:defRPr>
            </a:lvl1pPr>
          </a:lstStyle>
          <a:p>
            <a:pPr/>
            <a:r>
              <a:t>What does it mean to comply?</a:t>
            </a:r>
          </a:p>
        </p:txBody>
      </p:sp>
      <p:sp>
        <p:nvSpPr>
          <p:cNvPr id="201" name="DOJ's April 2024 rule made WCAG 2.1 AA the federal floor for state and local government websites — and for the digital services they pay vendors to run."/>
          <p:cNvSpPr txBox="1"/>
          <p:nvPr/>
        </p:nvSpPr>
        <p:spPr>
          <a:xfrm>
            <a:off x="1206500" y="10092992"/>
            <a:ext cx="21857201" cy="232634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defRPr>
                <a:solidFill>
                  <a:srgbClr val="FFFFFF"/>
                </a:solidFill>
              </a:defRPr>
            </a:lvl1pPr>
          </a:lstStyle>
          <a:p>
            <a:pPr/>
            <a:r>
              <a:t>DOJ's April 2024 rule made WCAG 2.1 AA the federal floor for state and local government websites — and for the digital services they pay vendors to run.</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Rounded Rectangle"/>
          <p:cNvSpPr/>
          <p:nvPr/>
        </p:nvSpPr>
        <p:spPr>
          <a:xfrm>
            <a:off x="1207392" y="3898503"/>
            <a:ext cx="13151078" cy="4206337"/>
          </a:xfrm>
          <a:prstGeom prst="roundRect">
            <a:avLst>
              <a:gd name="adj" fmla="val 4529"/>
            </a:avLst>
          </a:prstGeom>
          <a:solidFill>
            <a:schemeClr val="accent1">
              <a:hueOff val="114395"/>
              <a:lumOff val="-24975"/>
            </a:schemeClr>
          </a:solidFill>
          <a:ln w="12700">
            <a:miter lim="400000"/>
          </a:ln>
        </p:spPr>
        <p:txBody>
          <a:bodyPr lIns="50800" tIns="50800" rIns="50800" bIns="50800" anchor="ctr"/>
          <a:lstStyle/>
          <a:p>
            <a:pP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204" name="ADA Title II is the federal authority.  WCAG 2.1 AA is the technical floor."/>
          <p:cNvSpPr txBox="1"/>
          <p:nvPr>
            <p:ph type="title"/>
          </p:nvPr>
        </p:nvSpPr>
        <p:spPr>
          <a:xfrm>
            <a:off x="1206500" y="952500"/>
            <a:ext cx="21175882" cy="2839908"/>
          </a:xfrm>
          <a:prstGeom prst="rect">
            <a:avLst/>
          </a:prstGeom>
        </p:spPr>
        <p:txBody>
          <a:bodyPr/>
          <a:lstStyle/>
          <a:p>
            <a:pPr>
              <a:spcBef>
                <a:spcPts val="4000"/>
              </a:spcBef>
            </a:pPr>
            <a:r>
              <a:t>ADA Title II is the federal authority. </a:t>
            </a:r>
            <a:br/>
            <a:r>
              <a:t>WCAG 2.1 AA is the technical floor.</a:t>
            </a:r>
          </a:p>
        </p:txBody>
      </p:sp>
      <p:sp>
        <p:nvSpPr>
          <p:cNvPr id="205" name="ADA Title II…"/>
          <p:cNvSpPr txBox="1"/>
          <p:nvPr/>
        </p:nvSpPr>
        <p:spPr>
          <a:xfrm>
            <a:off x="1770333" y="4235943"/>
            <a:ext cx="11402279" cy="353145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25500">
              <a:lnSpc>
                <a:spcPct val="100000"/>
              </a:lnSpc>
              <a:spcBef>
                <a:spcPts val="0"/>
              </a:spcBef>
              <a:defRPr b="1" sz="5600">
                <a:solidFill>
                  <a:srgbClr val="FFFFFF"/>
                </a:solidFill>
              </a:defRPr>
            </a:pPr>
            <a:r>
              <a:t>ADA Title II</a:t>
            </a:r>
          </a:p>
          <a:p>
            <a:pPr defTabSz="825500">
              <a:lnSpc>
                <a:spcPct val="100000"/>
              </a:lnSpc>
              <a:spcBef>
                <a:spcPts val="800"/>
              </a:spcBef>
              <a:defRPr b="1" sz="2800">
                <a:solidFill>
                  <a:srgbClr val="FFFFFF"/>
                </a:solidFill>
              </a:defRPr>
            </a:pPr>
            <a:r>
              <a:rPr b="0"/>
              <a:t>State and local governments — including </a:t>
            </a:r>
            <a:r>
              <a:t>special purpose districts. </a:t>
            </a:r>
            <a:r>
              <a:rPr b="0"/>
              <a:t>Nondiscrimination across all programs and services, online or off. </a:t>
            </a:r>
            <a:endParaRPr b="0"/>
          </a:p>
          <a:p>
            <a:pPr defTabSz="825500">
              <a:lnSpc>
                <a:spcPct val="100000"/>
              </a:lnSpc>
              <a:spcBef>
                <a:spcPts val="800"/>
              </a:spcBef>
              <a:defRPr b="1" sz="2800">
                <a:solidFill>
                  <a:srgbClr val="FFFFFF"/>
                </a:solidFill>
              </a:defRPr>
            </a:pPr>
            <a:r>
              <a:rPr b="0" i="1"/>
              <a:t>(28 CFR Part 35, Subpart H) Per RCW 36.96.010 + RCW 53.04.010, WA port districts are special purpose districts under state law. Confirm specifics with legal counsel.</a:t>
            </a:r>
          </a:p>
        </p:txBody>
      </p:sp>
      <p:sp>
        <p:nvSpPr>
          <p:cNvPr id="206" name="Section 504, Rehabilitation Act…"/>
          <p:cNvSpPr txBox="1"/>
          <p:nvPr/>
        </p:nvSpPr>
        <p:spPr>
          <a:xfrm>
            <a:off x="1821234" y="8719043"/>
            <a:ext cx="12219215" cy="267827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25500">
              <a:lnSpc>
                <a:spcPct val="100000"/>
              </a:lnSpc>
              <a:spcBef>
                <a:spcPts val="0"/>
              </a:spcBef>
              <a:defRPr b="1" sz="5600">
                <a:solidFill>
                  <a:schemeClr val="accent1">
                    <a:hueOff val="114395"/>
                    <a:lumOff val="-24975"/>
                  </a:schemeClr>
                </a:solidFill>
              </a:defRPr>
            </a:pPr>
            <a:r>
              <a:t>Section 504, Rehabilitation Act</a:t>
            </a:r>
          </a:p>
          <a:p>
            <a:pPr defTabSz="825500">
              <a:lnSpc>
                <a:spcPct val="100000"/>
              </a:lnSpc>
              <a:spcBef>
                <a:spcPts val="800"/>
              </a:spcBef>
              <a:defRPr b="1" sz="2800"/>
            </a:pPr>
            <a:r>
              <a:t>Any entity receiving federal funds</a:t>
            </a:r>
            <a:r>
              <a:rPr b="0"/>
              <a:t> (FAA AIP, EDA grants — most ports qualify). Equal opportunity in federally-funded programs.</a:t>
            </a:r>
          </a:p>
        </p:txBody>
      </p:sp>
      <p:sp>
        <p:nvSpPr>
          <p:cNvPr id="207" name="Section 508, Rehabilitation Act…"/>
          <p:cNvSpPr txBox="1"/>
          <p:nvPr/>
        </p:nvSpPr>
        <p:spPr>
          <a:xfrm>
            <a:off x="1821234" y="10911305"/>
            <a:ext cx="12052627" cy="2073345"/>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25500">
              <a:lnSpc>
                <a:spcPct val="100000"/>
              </a:lnSpc>
              <a:spcBef>
                <a:spcPts val="0"/>
              </a:spcBef>
              <a:defRPr b="1" sz="5600">
                <a:solidFill>
                  <a:schemeClr val="accent1">
                    <a:hueOff val="114395"/>
                    <a:lumOff val="-24975"/>
                  </a:schemeClr>
                </a:solidFill>
              </a:defRPr>
            </a:pPr>
            <a:r>
              <a:t>Section 508, Rehabilitation Act</a:t>
            </a:r>
            <a:endParaRPr b="0"/>
          </a:p>
          <a:p>
            <a:pPr defTabSz="825500">
              <a:lnSpc>
                <a:spcPct val="100000"/>
              </a:lnSpc>
              <a:spcBef>
                <a:spcPts val="800"/>
              </a:spcBef>
              <a:defRPr b="1" sz="2800"/>
            </a:pPr>
            <a:r>
              <a:t>Federal agencies only.</a:t>
            </a:r>
            <a:r>
              <a:rPr b="0"/>
              <a:t> Not directly applicable to ports.</a:t>
            </a:r>
          </a:p>
        </p:txBody>
      </p:sp>
      <p:sp>
        <p:nvSpPr>
          <p:cNvPr id="208" name="WCAG 2.1 AA…"/>
          <p:cNvSpPr txBox="1"/>
          <p:nvPr/>
        </p:nvSpPr>
        <p:spPr>
          <a:xfrm>
            <a:off x="16526484" y="4531285"/>
            <a:ext cx="5920384" cy="6193205"/>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25500">
              <a:lnSpc>
                <a:spcPct val="100000"/>
              </a:lnSpc>
              <a:spcBef>
                <a:spcPts val="0"/>
              </a:spcBef>
              <a:defRPr b="1" sz="5600">
                <a:solidFill>
                  <a:schemeClr val="accent1">
                    <a:hueOff val="114395"/>
                    <a:lumOff val="-24975"/>
                  </a:schemeClr>
                </a:solidFill>
              </a:defRPr>
            </a:pPr>
            <a:r>
              <a:t>WCAG 2.1 AA</a:t>
            </a:r>
          </a:p>
          <a:p>
            <a:pPr defTabSz="825500">
              <a:lnSpc>
                <a:spcPct val="100000"/>
              </a:lnSpc>
              <a:spcBef>
                <a:spcPts val="800"/>
              </a:spcBef>
              <a:defRPr b="1" sz="2800"/>
            </a:pPr>
            <a:r>
              <a:rPr b="0"/>
              <a:t>Developed by the World Wide Web Consortium (W3C), DOJ adopted this standard in the April 2024 final rule. Meet it across your sites, apps, vendor systems, and documents to satisfy Title II requirements. </a:t>
            </a:r>
            <a:br>
              <a:rPr b="0"/>
            </a:br>
            <a:r>
              <a:rPr b="0"/>
              <a:t>(</a:t>
            </a:r>
            <a:r>
              <a:rPr b="0" i="1" u="sng"/>
              <a:t>w3.org/TR/WCAG21</a:t>
            </a:r>
            <a:r>
              <a:rPr b="0"/>
              <a:t>)</a:t>
            </a:r>
          </a:p>
        </p:txBody>
      </p:sp>
      <p:sp>
        <p:nvSpPr>
          <p:cNvPr id="209" name="Rounded Rectangle"/>
          <p:cNvSpPr/>
          <p:nvPr/>
        </p:nvSpPr>
        <p:spPr>
          <a:xfrm>
            <a:off x="1207392" y="8435201"/>
            <a:ext cx="13151078" cy="4422812"/>
          </a:xfrm>
          <a:prstGeom prst="roundRect">
            <a:avLst>
              <a:gd name="adj" fmla="val 4307"/>
            </a:avLst>
          </a:prstGeom>
          <a:ln w="114300">
            <a:solidFill>
              <a:schemeClr val="accent1">
                <a:hueOff val="114395"/>
                <a:lumOff val="-24975"/>
              </a:schemeClr>
            </a:solidFill>
            <a:miter lim="400000"/>
          </a:ln>
        </p:spPr>
        <p:txBody>
          <a:bodyPr lIns="50800" tIns="50800" rIns="50800" bIns="50800" anchor="ctr"/>
          <a:lstStyle/>
          <a:p>
            <a:pP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210" name="Arrow"/>
          <p:cNvSpPr/>
          <p:nvPr/>
        </p:nvSpPr>
        <p:spPr>
          <a:xfrm>
            <a:off x="14353083" y="5366670"/>
            <a:ext cx="1270001" cy="1270001"/>
          </a:xfrm>
          <a:prstGeom prst="rightArrow">
            <a:avLst>
              <a:gd name="adj1" fmla="val 32000"/>
              <a:gd name="adj2" fmla="val 64000"/>
            </a:avLst>
          </a:prstGeom>
          <a:solidFill>
            <a:schemeClr val="accent1">
              <a:hueOff val="114395"/>
              <a:lumOff val="-24975"/>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211" name="Arrow"/>
          <p:cNvSpPr/>
          <p:nvPr/>
        </p:nvSpPr>
        <p:spPr>
          <a:xfrm>
            <a:off x="14353083" y="10011606"/>
            <a:ext cx="1270001" cy="1270001"/>
          </a:xfrm>
          <a:prstGeom prst="rightArrow">
            <a:avLst>
              <a:gd name="adj1" fmla="val 32000"/>
              <a:gd name="adj2" fmla="val 64000"/>
            </a:avLst>
          </a:prstGeom>
          <a:solidFill>
            <a:schemeClr val="accent1">
              <a:hueOff val="114395"/>
              <a:lumOff val="-24975"/>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sp>
        <p:nvSpPr>
          <p:cNvPr id="212" name="Rounded Rectangle"/>
          <p:cNvSpPr/>
          <p:nvPr/>
        </p:nvSpPr>
        <p:spPr>
          <a:xfrm>
            <a:off x="15866665" y="3909801"/>
            <a:ext cx="7169675" cy="8933558"/>
          </a:xfrm>
          <a:prstGeom prst="roundRect">
            <a:avLst>
              <a:gd name="adj" fmla="val 2657"/>
            </a:avLst>
          </a:prstGeom>
          <a:ln w="114300">
            <a:solidFill>
              <a:schemeClr val="accent1">
                <a:hueOff val="114395"/>
                <a:lumOff val="-24975"/>
              </a:schemeClr>
            </a:solidFill>
            <a:miter lim="400000"/>
          </a:ln>
        </p:spPr>
        <p:txBody>
          <a:bodyPr lIns="50800" tIns="50800" rIns="50800" bIns="50800" anchor="ctr"/>
          <a:lstStyle/>
          <a:p>
            <a:pP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pic>
        <p:nvPicPr>
          <p:cNvPr id="213" name="Screenshot 2026-05-17 at 10.11.00 AM.png" descr="Screenshot 2026-05-17 at 10.11.00 AM.png"/>
          <p:cNvPicPr>
            <a:picLocks noChangeAspect="1"/>
          </p:cNvPicPr>
          <p:nvPr/>
        </p:nvPicPr>
        <p:blipFill>
          <a:blip r:embed="rId2">
            <a:extLst/>
          </a:blip>
          <a:stretch>
            <a:fillRect/>
          </a:stretch>
        </p:blipFill>
        <p:spPr>
          <a:xfrm>
            <a:off x="16645292" y="9294442"/>
            <a:ext cx="5612422" cy="4968876"/>
          </a:xfrm>
          <a:prstGeom prst="rect">
            <a:avLst/>
          </a:prstGeom>
          <a:ln w="12700">
            <a:miter lim="400000"/>
          </a:ln>
          <a:effectLst>
            <a:outerShdw sx="100000" sy="100000" kx="0" ky="0" algn="b" rotWithShape="0" blurRad="279400" dist="76200" dir="5400000">
              <a:srgbClr val="000000">
                <a:alpha val="50000"/>
              </a:srgbClr>
            </a:outerShdw>
          </a:effectLst>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WCAG 2.1 AA Compliance Timeline"/>
          <p:cNvSpPr txBox="1"/>
          <p:nvPr>
            <p:ph type="title"/>
          </p:nvPr>
        </p:nvSpPr>
        <p:spPr>
          <a:xfrm>
            <a:off x="1206500" y="952500"/>
            <a:ext cx="20020270" cy="1616358"/>
          </a:xfrm>
          <a:prstGeom prst="rect">
            <a:avLst/>
          </a:prstGeom>
        </p:spPr>
        <p:txBody>
          <a:bodyPr/>
          <a:lstStyle/>
          <a:p>
            <a:pPr/>
            <a:r>
              <a:t>WCAG 2.1 AA Compliance Timeline</a:t>
            </a:r>
          </a:p>
        </p:txBody>
      </p:sp>
      <p:graphicFrame>
        <p:nvGraphicFramePr>
          <p:cNvPr id="216" name="Table 1"/>
          <p:cNvGraphicFramePr/>
          <p:nvPr/>
        </p:nvGraphicFramePr>
        <p:xfrm>
          <a:off x="1716144" y="3481154"/>
          <a:ext cx="15875849" cy="5990923"/>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4827211"/>
                <a:gridCol w="5922220"/>
              </a:tblGrid>
              <a:tr h="916705">
                <a:tc>
                  <a:txBody>
                    <a:bodyPr/>
                    <a:lstStyle/>
                    <a:p>
                      <a:pPr algn="l" defTabSz="914400"/>
                      <a:r>
                        <a:rPr b="1" sz="2500"/>
                        <a:t>     ENTITY TYPE</a:t>
                      </a:r>
                    </a:p>
                  </a:txBody>
                  <a:tcPr marL="50800" marR="50800" marT="50800" marB="50800" anchor="ctr" anchorCtr="0" horzOverflow="overflow">
                    <a:lnL w="12700">
                      <a:miter lim="400000"/>
                    </a:lnL>
                    <a:lnR w="12700">
                      <a:miter lim="400000"/>
                    </a:lnR>
                    <a:lnT w="12700">
                      <a:miter lim="400000"/>
                    </a:lnT>
                  </a:tcPr>
                </a:tc>
                <a:tc>
                  <a:txBody>
                    <a:bodyPr/>
                    <a:lstStyle/>
                    <a:p>
                      <a:pPr algn="l" defTabSz="914400"/>
                      <a:r>
                        <a:rPr b="1" sz="2500"/>
                        <a:t>DEADLINE</a:t>
                      </a:r>
                    </a:p>
                  </a:txBody>
                  <a:tcPr marL="50800" marR="50800" marT="50800" marB="50800" anchor="ctr" anchorCtr="0" horzOverflow="overflow">
                    <a:lnL w="12700">
                      <a:miter lim="400000"/>
                    </a:lnL>
                    <a:lnR w="12700">
                      <a:miter lim="400000"/>
                    </a:lnR>
                    <a:lnT w="12700">
                      <a:miter lim="400000"/>
                    </a:lnT>
                  </a:tcPr>
                </a:tc>
              </a:tr>
              <a:tr h="1691405">
                <a:tc>
                  <a:txBody>
                    <a:bodyPr/>
                    <a:lstStyle/>
                    <a:p>
                      <a:pPr algn="l" defTabSz="457200"/>
                      <a:r>
                        <a:rPr sz="3900">
                          <a:latin typeface="Arial"/>
                          <a:ea typeface="Arial"/>
                          <a:cs typeface="Arial"/>
                          <a:sym typeface="Arial"/>
                        </a:rPr>
                        <a:t>   Governments serving 50,000+</a:t>
                      </a:r>
                    </a:p>
                  </a:txBody>
                  <a:tcPr marL="50800" marR="50800" marT="50800" marB="50800" anchor="ctr" anchorCtr="0" horzOverflow="overflow">
                    <a:lnL w="12700">
                      <a:miter lim="400000"/>
                    </a:lnL>
                    <a:lnR w="12700">
                      <a:miter lim="400000"/>
                    </a:lnR>
                  </a:tcPr>
                </a:tc>
                <a:tc>
                  <a:txBody>
                    <a:bodyPr/>
                    <a:lstStyle/>
                    <a:p>
                      <a:pPr algn="l" defTabSz="457200"/>
                      <a:r>
                        <a:rPr sz="3900">
                          <a:latin typeface="Arial"/>
                          <a:ea typeface="Arial"/>
                          <a:cs typeface="Arial"/>
                          <a:sym typeface="Arial"/>
                        </a:rPr>
                        <a:t>April 26, 2027</a:t>
                      </a:r>
                    </a:p>
                  </a:txBody>
                  <a:tcPr marL="50800" marR="50800" marT="50800" marB="50800" anchor="ctr" anchorCtr="0" horzOverflow="overflow">
                    <a:lnL w="12700">
                      <a:miter lim="400000"/>
                    </a:lnL>
                    <a:lnR w="12700">
                      <a:miter lim="400000"/>
                    </a:lnR>
                  </a:tcPr>
                </a:tc>
              </a:tr>
              <a:tr h="1691405">
                <a:tc>
                  <a:txBody>
                    <a:bodyPr/>
                    <a:lstStyle/>
                    <a:p>
                      <a:pPr algn="l" defTabSz="457200"/>
                      <a:r>
                        <a:rPr sz="3900">
                          <a:latin typeface="Arial"/>
                          <a:ea typeface="Arial"/>
                          <a:cs typeface="Arial"/>
                          <a:sym typeface="Arial"/>
                        </a:rPr>
                        <a:t>   Governments serving fewer than 50,000</a:t>
                      </a:r>
                    </a:p>
                  </a:txBody>
                  <a:tcPr marL="50800" marR="50800" marT="50800" marB="50800" anchor="ctr" anchorCtr="0" horzOverflow="overflow">
                    <a:lnL w="12700">
                      <a:miter lim="400000"/>
                    </a:lnL>
                    <a:lnR w="12700">
                      <a:miter lim="400000"/>
                    </a:lnR>
                  </a:tcPr>
                </a:tc>
                <a:tc>
                  <a:txBody>
                    <a:bodyPr/>
                    <a:lstStyle/>
                    <a:p>
                      <a:pPr algn="l" defTabSz="457200"/>
                      <a:r>
                        <a:rPr sz="3900">
                          <a:latin typeface="Arial"/>
                          <a:ea typeface="Arial"/>
                          <a:cs typeface="Arial"/>
                          <a:sym typeface="Arial"/>
                        </a:rPr>
                        <a:t>April 26, 2028</a:t>
                      </a:r>
                    </a:p>
                  </a:txBody>
                  <a:tcPr marL="50800" marR="50800" marT="50800" marB="50800" anchor="ctr" anchorCtr="0" horzOverflow="overflow">
                    <a:lnL w="12700">
                      <a:miter lim="400000"/>
                    </a:lnL>
                    <a:lnR w="12700">
                      <a:miter lim="400000"/>
                    </a:lnR>
                  </a:tcPr>
                </a:tc>
              </a:tr>
              <a:tr h="2261156">
                <a:tc>
                  <a:txBody>
                    <a:bodyPr/>
                    <a:lstStyle/>
                    <a:p>
                      <a:pPr algn="l" defTabSz="457200">
                        <a:defRPr b="1" sz="4800">
                          <a:solidFill>
                            <a:srgbClr val="FFFFFF"/>
                          </a:solidFill>
                          <a:latin typeface="Arial"/>
                          <a:ea typeface="Arial"/>
                          <a:cs typeface="Arial"/>
                          <a:sym typeface="Arial"/>
                        </a:defRPr>
                      </a:pPr>
                      <a:r>
                        <a:t>   Special district governments</a:t>
                      </a:r>
                      <a:br/>
                      <a:r>
                        <a:t>   </a:t>
                      </a:r>
                      <a:r>
                        <a:rPr sz="3400"/>
                        <a:t>Port districts, that’s you.</a:t>
                      </a:r>
                    </a:p>
                  </a:txBody>
                  <a:tcPr marL="50800" marR="50800" marT="50800" marB="50800" anchor="ctr" anchorCtr="0" horzOverflow="overflow">
                    <a:lnL w="12700">
                      <a:miter lim="400000"/>
                    </a:lnL>
                    <a:lnR w="12700">
                      <a:miter lim="400000"/>
                    </a:lnR>
                    <a:lnB w="12700">
                      <a:miter lim="400000"/>
                    </a:lnB>
                    <a:solidFill>
                      <a:schemeClr val="accent1">
                        <a:hueOff val="114395"/>
                        <a:lumOff val="-24975"/>
                      </a:schemeClr>
                    </a:solidFill>
                  </a:tcPr>
                </a:tc>
                <a:tc>
                  <a:txBody>
                    <a:bodyPr/>
                    <a:lstStyle/>
                    <a:p>
                      <a:pPr algn="l" defTabSz="457200"/>
                      <a:r>
                        <a:rPr b="1" sz="3900">
                          <a:solidFill>
                            <a:srgbClr val="FFFFFF"/>
                          </a:solidFill>
                          <a:latin typeface="Arial"/>
                          <a:ea typeface="Arial"/>
                          <a:cs typeface="Arial"/>
                          <a:sym typeface="Arial"/>
                        </a:rPr>
                        <a:t>April 26, 2028</a:t>
                      </a:r>
                    </a:p>
                  </a:txBody>
                  <a:tcPr marL="50800" marR="50800" marT="50800" marB="50800" anchor="ctr" anchorCtr="0" horzOverflow="overflow">
                    <a:lnL w="12700">
                      <a:miter lim="400000"/>
                    </a:lnL>
                    <a:lnR w="12700">
                      <a:miter lim="400000"/>
                    </a:lnR>
                    <a:lnB w="12700">
                      <a:miter lim="400000"/>
                    </a:lnB>
                    <a:solidFill>
                      <a:schemeClr val="accent1">
                        <a:hueOff val="114395"/>
                        <a:lumOff val="-24975"/>
                      </a:schemeClr>
                    </a:solidFill>
                  </a:tcPr>
                </a:tc>
              </a:tr>
            </a:tbl>
          </a:graphicData>
        </a:graphic>
      </p:graphicFrame>
      <p:sp>
        <p:nvSpPr>
          <p:cNvPr id="217" name="Source: 28 CFR Part 35, Subpart H — the DOJ's 2024 web &amp; mobile accessibility rule under Title II of the ADA. Confirm specific dates with your legal counsel."/>
          <p:cNvSpPr txBox="1"/>
          <p:nvPr/>
        </p:nvSpPr>
        <p:spPr>
          <a:xfrm>
            <a:off x="1206500" y="11106980"/>
            <a:ext cx="11475630" cy="184185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25500">
              <a:lnSpc>
                <a:spcPct val="100000"/>
              </a:lnSpc>
              <a:spcBef>
                <a:spcPts val="0"/>
              </a:spcBef>
              <a:defRPr i="1" sz="2400"/>
            </a:lvl1pPr>
          </a:lstStyle>
          <a:p>
            <a:pPr>
              <a:defRPr b="1"/>
            </a:pPr>
            <a:r>
              <a:rPr b="0"/>
              <a:t>Source: 28 CFR Part 35, Subpart H — the DOJ's 2024 web &amp; mobile accessibility rule under Title II of the ADA. Confirm specific dates with your legal counsel.</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30_BasicColor">
  <a:themeElements>
    <a:clrScheme name="30_BasicColor">
      <a:dk1>
        <a:srgbClr val="000000"/>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0_BasicColor">
  <a:themeElements>
    <a:clrScheme name="30_BasicColor">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